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9" r:id="rId4"/>
    <p:sldId id="290" r:id="rId5"/>
    <p:sldId id="291" r:id="rId6"/>
    <p:sldId id="292" r:id="rId7"/>
    <p:sldId id="328" r:id="rId8"/>
    <p:sldId id="330" r:id="rId9"/>
    <p:sldId id="315" r:id="rId10"/>
    <p:sldId id="316" r:id="rId11"/>
    <p:sldId id="317" r:id="rId12"/>
    <p:sldId id="318" r:id="rId13"/>
    <p:sldId id="319" r:id="rId14"/>
    <p:sldId id="331" r:id="rId15"/>
    <p:sldId id="332" r:id="rId16"/>
    <p:sldId id="333" r:id="rId17"/>
    <p:sldId id="335" r:id="rId18"/>
    <p:sldId id="261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A21CFF-7471-4649-A18F-B83B07372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0EE318-DF8D-4066-8468-C56DAAEA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8F7BD3-E5E6-44CE-BA7E-E3ECB11A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592583-FA4C-4777-9497-F9A77C71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429A57-BABD-4115-AC61-351556C2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8E6D5D-8A30-44D4-A50D-1E55DEA2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F60C3A6-1A58-4CBE-9528-61DC4FAAD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3EE27F-B662-4A86-B3D5-BDDC6713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CB03EE-42E0-47F7-90C0-E0044985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70619F-083D-4630-A0B8-B23CDB62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0AB568-D1CC-42C9-87D5-4FAB116BF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64A9056-985D-4D0E-8238-A3E0D01A0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8C56C0-66B9-4275-9558-C3F928D2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C50E9D-4534-43C7-8A2B-030A1CE5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54E525-D6FF-4531-99AD-2B9A990C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AB757B-7C3B-4EC2-B864-578E671C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04588E-D111-474A-8B03-DE9C66700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46B755-67D7-49DC-8D6E-57AA8292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B4FE9D-AD6B-4DF0-980D-84E0DAAA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E11E0E-C390-42C9-9760-661AD6EB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C31BB3-7F11-4CB3-8EA7-FB5156A3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2FF243-1FCB-4591-8C00-560983701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B3C451-D035-4F83-8DAC-F998372B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FC773A-8E6C-4AE8-B763-05EC6CCC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AF56FB-5858-467D-8871-12BF0B4A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B86BE1-B980-446B-A3E7-8F1ADD3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58DE18-1856-4F31-A494-F364F39DE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0993D6-833C-4829-9D9D-06994B93E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ABF7A9-8899-4453-9560-B9DFF66F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85A05C0-9D1B-4FCE-849C-1287E5E8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C4E33D-5893-49D4-9B8C-1BF2AD4B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B1592-FDB8-4F81-8088-40C7E576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64499-D3A6-4985-BDA5-E71191CD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7D936FB-BCEF-4BE4-8C2E-7739A3A2B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B1D25AB-DB06-4BF3-8116-973E240B5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4F53D85-3D24-4496-B508-B6A6BADE2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40F6F0E-FF39-47B6-AA35-4C0B8C0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62F35ED-E87A-4FF3-B96E-E179A705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322EFC9-C383-46E7-A5DB-844953D3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3FBF2B-D8FD-4580-B16E-A0CAA2AF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C74F739-C68A-46A7-8189-5CF5B135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043BAB4-E3F7-4A01-A547-EE58D998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E6F8AB-253E-4B14-934B-005F1624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1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97C5C16-4E9D-4585-8292-CE8DB818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7DB95A2-6652-473E-A278-2A0E92D3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FC556C8-A39D-4EA8-95DE-2BF2CAC4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D195FD-108F-42B5-9BB2-8503F0DE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4B314B-A142-4F94-959A-E45134BD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405C31-7323-4513-B415-28B48F392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17BB7C-ECFA-4219-81F5-452047C7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AB5D49-50D6-41F0-B844-A7CC428A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C91ABC-EBA1-4075-92D2-36545762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B7E7F4-6C69-4FEA-952E-36C71936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71112FE-33FE-423A-8A2B-DB7E47E8D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713FE3-1AF0-4731-B770-F78B065AD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F41A7E-5C6A-4E27-84CC-5E256013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33EE10-C81A-44B7-9B74-C7853F54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A8349FC-F684-4174-90A4-E7F185E9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65B2118-AA01-497D-861E-B6128E6D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14AA3D-DA8A-434F-B773-5ECAD4B5D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E51103-2062-4DE7-B997-B9BF91C70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4BBB-7BC7-41E7-ADEB-550DBE9BAA5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5BA7D2-5E73-47EB-8856-9A077280A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2DABB9-C95D-42BB-8266-575CC995E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5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slide" Target="slide18.xml"/><Relationship Id="rId3" Type="http://schemas.openxmlformats.org/officeDocument/2006/relationships/image" Target="../media/image2.png"/><Relationship Id="rId7" Type="http://schemas.openxmlformats.org/officeDocument/2006/relationships/oleObject" Target="../embeddings/oleObject6.bin"/><Relationship Id="rId12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.png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1415B-79A6-4F94-A6F6-0C73623DE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949954-42D9-430A-B6A5-2508D2B55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BA8652-C9D1-43D4-8A3A-0C61D62CF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649" b="20698"/>
          <a:stretch/>
        </p:blipFill>
        <p:spPr>
          <a:xfrm>
            <a:off x="0" y="1046266"/>
            <a:ext cx="12192000" cy="542550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966ECB8-3E49-45BD-AB76-D7D4AE457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F9208CF-E82C-47AB-AD95-3B48C71FE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B1C08EB-40BD-4144-87AE-010CA6E210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5B0E824-8B32-4120-B483-1B3E3945F94B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66AFB2E6-818A-4EAB-85FB-7E3224A3BF4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67FCA0F-3E02-497B-B004-573457CBD567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18164318-2696-4E10-B1DE-17776B47E93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B351B1F9-38AE-4F9E-ADAA-ECF7BBDBEF0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="" xmlns:a16="http://schemas.microsoft.com/office/drawing/2014/main" id="{A31E2C45-A5DE-43B1-A979-2E3680E03689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103055D0-AF51-42C9-ACC4-A34A51AAAFB9}"/>
              </a:ext>
            </a:extLst>
          </p:cNvPr>
          <p:cNvSpPr txBox="1">
            <a:spLocks/>
          </p:cNvSpPr>
          <p:nvPr/>
        </p:nvSpPr>
        <p:spPr>
          <a:xfrm>
            <a:off x="1488263" y="4031093"/>
            <a:ext cx="9215474" cy="1175658"/>
          </a:xfrm>
          <a:prstGeom prst="rect">
            <a:avLst/>
          </a:prstGeo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Kinematika</a:t>
            </a:r>
            <a:r>
              <a:rPr lang="en-US" sz="7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Partikel</a:t>
            </a:r>
            <a:endParaRPr lang="en-ID" sz="7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7D6F9E7-DCFA-4580-AEAE-6D126B888FB6}"/>
              </a:ext>
            </a:extLst>
          </p:cNvPr>
          <p:cNvSpPr txBox="1">
            <a:spLocks/>
          </p:cNvSpPr>
          <p:nvPr/>
        </p:nvSpPr>
        <p:spPr>
          <a:xfrm>
            <a:off x="4836610" y="5691259"/>
            <a:ext cx="2518780" cy="517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Fisika</a:t>
            </a:r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Dasar</a:t>
            </a:r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9150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Oval 2">
            <a:extLst>
              <a:ext uri="{FF2B5EF4-FFF2-40B4-BE49-F238E27FC236}">
                <a16:creationId xmlns="" xmlns:a16="http://schemas.microsoft.com/office/drawing/2014/main" id="{B804C36D-FA8C-47C8-9B88-5210EE035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88" y="2193756"/>
            <a:ext cx="2741613" cy="2741613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3">
            <a:extLst>
              <a:ext uri="{FF2B5EF4-FFF2-40B4-BE49-F238E27FC236}">
                <a16:creationId xmlns="" xmlns:a16="http://schemas.microsoft.com/office/drawing/2014/main" id="{F9D0640E-2EAC-4218-8891-C59888CEC2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7926" y="1965156"/>
            <a:ext cx="762000" cy="30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4">
            <a:extLst>
              <a:ext uri="{FF2B5EF4-FFF2-40B4-BE49-F238E27FC236}">
                <a16:creationId xmlns="" xmlns:a16="http://schemas.microsoft.com/office/drawing/2014/main" id="{BD3DBC00-8FC1-45D3-A6C9-D602E067A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9426" y="3489156"/>
            <a:ext cx="0" cy="762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5">
            <a:extLst>
              <a:ext uri="{FF2B5EF4-FFF2-40B4-BE49-F238E27FC236}">
                <a16:creationId xmlns="" xmlns:a16="http://schemas.microsoft.com/office/drawing/2014/main" id="{705EC286-D2E9-4476-A535-652DCFA44F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9326" y="4949656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6">
            <a:extLst>
              <a:ext uri="{FF2B5EF4-FFF2-40B4-BE49-F238E27FC236}">
                <a16:creationId xmlns="" xmlns:a16="http://schemas.microsoft.com/office/drawing/2014/main" id="{C60750F2-2EF7-47E5-92B7-18E511BD3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213" y="4936956"/>
            <a:ext cx="1230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m/s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="" xmlns:a16="http://schemas.microsoft.com/office/drawing/2014/main" id="{948303CB-16C1-42E0-876E-AE5F47B75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288" y="3914606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23" name="Text Box 8">
            <a:extLst>
              <a:ext uri="{FF2B5EF4-FFF2-40B4-BE49-F238E27FC236}">
                <a16:creationId xmlns="" xmlns:a16="http://schemas.microsoft.com/office/drawing/2014/main" id="{088B1AFA-B16A-46F3-AA87-DF408F8C6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488" y="1660356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="" xmlns:a16="http://schemas.microsoft.com/office/drawing/2014/main" id="{A54EC225-3A9D-4290-8F00-A4FFF60B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726" y="3946356"/>
            <a:ext cx="833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27" name="Line 14">
            <a:extLst>
              <a:ext uri="{FF2B5EF4-FFF2-40B4-BE49-F238E27FC236}">
                <a16:creationId xmlns="" xmlns:a16="http://schemas.microsoft.com/office/drawing/2014/main" id="{58304043-6617-46E2-AAEF-AF265000AD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226" y="3870156"/>
            <a:ext cx="38100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Oval 19">
            <a:extLst>
              <a:ext uri="{FF2B5EF4-FFF2-40B4-BE49-F238E27FC236}">
                <a16:creationId xmlns="" xmlns:a16="http://schemas.microsoft.com/office/drawing/2014/main" id="{EA472D6C-F913-4C61-820D-45B298145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688" y="2193756"/>
            <a:ext cx="2741613" cy="2741613"/>
          </a:xfrm>
          <a:prstGeom prst="ellipse">
            <a:avLst/>
          </a:prstGeom>
          <a:noFill/>
          <a:ln w="38100">
            <a:solidFill>
              <a:srgbClr val="E04B3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0">
            <a:extLst>
              <a:ext uri="{FF2B5EF4-FFF2-40B4-BE49-F238E27FC236}">
                <a16:creationId xmlns="" xmlns:a16="http://schemas.microsoft.com/office/drawing/2014/main" id="{3E47B9ED-912F-4F68-8270-D887ECCDC9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1851" y="1888956"/>
            <a:ext cx="1290637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1">
            <a:extLst>
              <a:ext uri="{FF2B5EF4-FFF2-40B4-BE49-F238E27FC236}">
                <a16:creationId xmlns="" xmlns:a16="http://schemas.microsoft.com/office/drawing/2014/main" id="{D61D226C-E825-416D-9CF9-E6D8A62A67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65888" y="3489156"/>
            <a:ext cx="17463" cy="1676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22">
            <a:extLst>
              <a:ext uri="{FF2B5EF4-FFF2-40B4-BE49-F238E27FC236}">
                <a16:creationId xmlns="" xmlns:a16="http://schemas.microsoft.com/office/drawing/2014/main" id="{E4D21D11-F73D-4677-864B-BCDDA15A65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8488" y="4936956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23">
            <a:extLst>
              <a:ext uri="{FF2B5EF4-FFF2-40B4-BE49-F238E27FC236}">
                <a16:creationId xmlns="" xmlns:a16="http://schemas.microsoft.com/office/drawing/2014/main" id="{1734D7B2-6673-44F9-9D51-F527CB22C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288" y="4936956"/>
            <a:ext cx="1230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m/s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="" xmlns:a16="http://schemas.microsoft.com/office/drawing/2014/main" id="{A56DD260-91BF-4721-9BDB-47CCA5EB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213" y="3914606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7</a:t>
            </a:r>
            <a:r>
              <a:rPr lang="en-US" altLang="en-US" sz="1600" noProof="1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41" name="Text Box 25">
            <a:extLst>
              <a:ext uri="{FF2B5EF4-FFF2-40B4-BE49-F238E27FC236}">
                <a16:creationId xmlns="" xmlns:a16="http://schemas.microsoft.com/office/drawing/2014/main" id="{C034BB2C-1F20-4D8E-9546-3283A1291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9488" y="1584156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10</a:t>
            </a:r>
            <a:r>
              <a:rPr lang="en-US" altLang="en-US" sz="1600" noProof="1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43" name="Text Box 26">
            <a:extLst>
              <a:ext uri="{FF2B5EF4-FFF2-40B4-BE49-F238E27FC236}">
                <a16:creationId xmlns="" xmlns:a16="http://schemas.microsoft.com/office/drawing/2014/main" id="{F7077217-4D3C-4C10-A6DE-4C1EAE554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0651" y="3946356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1</a:t>
            </a:r>
            <a:r>
              <a:rPr lang="en-US" altLang="en-US" sz="1600" noProof="1">
                <a:latin typeface="Verdana" panose="020B0604030504040204" pitchFamily="34" charset="0"/>
              </a:rPr>
              <a:t>5 </a:t>
            </a:r>
          </a:p>
        </p:txBody>
      </p:sp>
      <p:sp>
        <p:nvSpPr>
          <p:cNvPr id="45" name="Line 31">
            <a:extLst>
              <a:ext uri="{FF2B5EF4-FFF2-40B4-BE49-F238E27FC236}">
                <a16:creationId xmlns="" xmlns:a16="http://schemas.microsoft.com/office/drawing/2014/main" id="{3C9A6505-3DEC-4342-8676-068FCF6472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94088" y="3641556"/>
            <a:ext cx="500063" cy="762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Oval 45">
            <a:extLst>
              <a:ext uri="{FF2B5EF4-FFF2-40B4-BE49-F238E27FC236}">
                <a16:creationId xmlns="" xmlns:a16="http://schemas.microsoft.com/office/drawing/2014/main" id="{DFAD5E3C-A4FE-4187-988D-91116A9CB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413" y="2233444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46">
            <a:extLst>
              <a:ext uri="{FF2B5EF4-FFF2-40B4-BE49-F238E27FC236}">
                <a16:creationId xmlns="" xmlns:a16="http://schemas.microsoft.com/office/drawing/2014/main" id="{B208A8CA-EE94-45D9-B296-43D217B92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176" y="4368631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47">
            <a:extLst>
              <a:ext uri="{FF2B5EF4-FFF2-40B4-BE49-F238E27FC236}">
                <a16:creationId xmlns="" xmlns:a16="http://schemas.microsoft.com/office/drawing/2014/main" id="{3B997C87-3129-483B-954E-82C5B37BC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163" y="4900444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48">
            <a:extLst>
              <a:ext uri="{FF2B5EF4-FFF2-40B4-BE49-F238E27FC236}">
                <a16:creationId xmlns="" xmlns:a16="http://schemas.microsoft.com/office/drawing/2014/main" id="{453EE35D-EF22-4E71-B1A0-3B32FB8F6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338" y="3452644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49">
            <a:extLst>
              <a:ext uri="{FF2B5EF4-FFF2-40B4-BE49-F238E27FC236}">
                <a16:creationId xmlns="" xmlns:a16="http://schemas.microsoft.com/office/drawing/2014/main" id="{86D45CDD-3D9B-4E0D-A05C-264BF14BC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638" y="2214394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0">
            <a:extLst>
              <a:ext uri="{FF2B5EF4-FFF2-40B4-BE49-F238E27FC236}">
                <a16:creationId xmlns="" xmlns:a16="http://schemas.microsoft.com/office/drawing/2014/main" id="{0F5182B4-A655-40B7-AC89-7790446F6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688" y="4362281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1">
            <a:extLst>
              <a:ext uri="{FF2B5EF4-FFF2-40B4-BE49-F238E27FC236}">
                <a16:creationId xmlns="" xmlns:a16="http://schemas.microsoft.com/office/drawing/2014/main" id="{E0CA7B3B-416B-4071-9581-57E763380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976" y="4886156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52">
            <a:extLst>
              <a:ext uri="{FF2B5EF4-FFF2-40B4-BE49-F238E27FC236}">
                <a16:creationId xmlns="" xmlns:a16="http://schemas.microsoft.com/office/drawing/2014/main" id="{4E8A3D42-5022-4404-B377-B7B5C2F82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376" y="3454231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54">
            <a:extLst>
              <a:ext uri="{FF2B5EF4-FFF2-40B4-BE49-F238E27FC236}">
                <a16:creationId xmlns="" xmlns:a16="http://schemas.microsoft.com/office/drawing/2014/main" id="{F5582C93-30FF-4012-BE5B-92DF26080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613" y="853906"/>
            <a:ext cx="339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>
                <a:latin typeface="Verdana" panose="020B0604030504040204" pitchFamily="34" charset="0"/>
              </a:rPr>
              <a:t>MELINGKAR BERATURAN</a:t>
            </a:r>
          </a:p>
        </p:txBody>
      </p:sp>
      <p:sp>
        <p:nvSpPr>
          <p:cNvPr id="65" name="Text Box 55">
            <a:extLst>
              <a:ext uri="{FF2B5EF4-FFF2-40B4-BE49-F238E27FC236}">
                <a16:creationId xmlns="" xmlns:a16="http://schemas.microsoft.com/office/drawing/2014/main" id="{92AC4169-A545-4897-9DAC-448B15121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838" y="5546556"/>
            <a:ext cx="146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V konstan</a:t>
            </a:r>
          </a:p>
        </p:txBody>
      </p:sp>
      <p:sp>
        <p:nvSpPr>
          <p:cNvPr id="67" name="Text Box 56">
            <a:extLst>
              <a:ext uri="{FF2B5EF4-FFF2-40B4-BE49-F238E27FC236}">
                <a16:creationId xmlns="" xmlns:a16="http://schemas.microsoft.com/office/drawing/2014/main" id="{EF58114F-4457-4134-B885-2FF8923B6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476" y="842794"/>
            <a:ext cx="406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>
                <a:latin typeface="Verdana" panose="020B0604030504040204" pitchFamily="34" charset="0"/>
              </a:rPr>
              <a:t>MELINGKAR  TAK BERATURAN</a:t>
            </a:r>
          </a:p>
        </p:txBody>
      </p:sp>
      <p:sp>
        <p:nvSpPr>
          <p:cNvPr id="69" name="Text Box 57">
            <a:extLst>
              <a:ext uri="{FF2B5EF4-FFF2-40B4-BE49-F238E27FC236}">
                <a16:creationId xmlns="" xmlns:a16="http://schemas.microsoft.com/office/drawing/2014/main" id="{3ED795A3-E7B1-4999-A914-B1FA7F6B4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438" y="5546556"/>
            <a:ext cx="2193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E04B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V tidak konstan</a:t>
            </a:r>
          </a:p>
        </p:txBody>
      </p:sp>
    </p:spTree>
    <p:extLst>
      <p:ext uri="{BB962C8B-B14F-4D97-AF65-F5344CB8AC3E}">
        <p14:creationId xmlns:p14="http://schemas.microsoft.com/office/powerpoint/2010/main" val="253249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Oval 6">
            <a:extLst>
              <a:ext uri="{FF2B5EF4-FFF2-40B4-BE49-F238E27FC236}">
                <a16:creationId xmlns="" xmlns:a16="http://schemas.microsoft.com/office/drawing/2014/main" id="{64B34C8A-6280-4D4C-83F3-047696AF9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464" y="2458449"/>
            <a:ext cx="2744787" cy="2741613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8">
            <a:extLst>
              <a:ext uri="{FF2B5EF4-FFF2-40B4-BE49-F238E27FC236}">
                <a16:creationId xmlns="" xmlns:a16="http://schemas.microsoft.com/office/drawing/2014/main" id="{52A54CFD-CF30-4A85-94E7-64566C2B41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3864" y="2229849"/>
            <a:ext cx="763587" cy="3349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="" xmlns:a16="http://schemas.microsoft.com/office/drawing/2014/main" id="{B478796C-3866-4D6C-84D5-B7405D5C1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364" y="3753849"/>
            <a:ext cx="1587" cy="83661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0">
            <a:extLst>
              <a:ext uri="{FF2B5EF4-FFF2-40B4-BE49-F238E27FC236}">
                <a16:creationId xmlns="" xmlns:a16="http://schemas.microsoft.com/office/drawing/2014/main" id="{0AF1A7B9-7D15-4AAE-B044-504457FC06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5264" y="5214349"/>
            <a:ext cx="763587" cy="15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1">
            <a:extLst>
              <a:ext uri="{FF2B5EF4-FFF2-40B4-BE49-F238E27FC236}">
                <a16:creationId xmlns="" xmlns:a16="http://schemas.microsoft.com/office/drawing/2014/main" id="{CCE07D2F-0860-4FDB-97C4-44403A41F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151" y="5201649"/>
            <a:ext cx="1230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m/s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="" xmlns:a16="http://schemas.microsoft.com/office/drawing/2014/main" id="{F0F13729-1A7B-4001-B055-6ABCDFB6A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226" y="4179299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="" xmlns:a16="http://schemas.microsoft.com/office/drawing/2014/main" id="{FA453DCD-87B2-4B56-B65D-439DF597E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3426" y="1925049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="" xmlns:a16="http://schemas.microsoft.com/office/drawing/2014/main" id="{C4668209-4C48-4DA1-AA60-985491261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64" y="4211049"/>
            <a:ext cx="833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</a:t>
            </a:r>
          </a:p>
        </p:txBody>
      </p:sp>
      <p:sp>
        <p:nvSpPr>
          <p:cNvPr id="20" name="Line 17">
            <a:extLst>
              <a:ext uri="{FF2B5EF4-FFF2-40B4-BE49-F238E27FC236}">
                <a16:creationId xmlns="" xmlns:a16="http://schemas.microsoft.com/office/drawing/2014/main" id="{A0E10913-9435-476B-9D2B-52143204EF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7826" y="3753849"/>
            <a:ext cx="6048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="" xmlns:a16="http://schemas.microsoft.com/office/drawing/2014/main" id="{EBAE2031-90BA-4AE4-9031-1BE218B2A4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7264" y="4668249"/>
            <a:ext cx="4762" cy="585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5">
            <a:extLst>
              <a:ext uri="{FF2B5EF4-FFF2-40B4-BE49-F238E27FC236}">
                <a16:creationId xmlns="" xmlns:a16="http://schemas.microsoft.com/office/drawing/2014/main" id="{4F1D7C39-A548-4648-9080-2616DCFB3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3864" y="2534649"/>
            <a:ext cx="157162" cy="501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7">
            <a:extLst>
              <a:ext uri="{FF2B5EF4-FFF2-40B4-BE49-F238E27FC236}">
                <a16:creationId xmlns="" xmlns:a16="http://schemas.microsoft.com/office/drawing/2014/main" id="{8B01F86B-4644-4FC7-9B76-7DB0A98555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9026" y="4363449"/>
            <a:ext cx="381000" cy="334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8">
            <a:extLst>
              <a:ext uri="{FF2B5EF4-FFF2-40B4-BE49-F238E27FC236}">
                <a16:creationId xmlns="" xmlns:a16="http://schemas.microsoft.com/office/drawing/2014/main" id="{FF29EF64-B748-42E7-BB1C-605644D933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55164" y="4134849"/>
            <a:ext cx="381000" cy="5857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30">
            <a:extLst>
              <a:ext uri="{FF2B5EF4-FFF2-40B4-BE49-F238E27FC236}">
                <a16:creationId xmlns="" xmlns:a16="http://schemas.microsoft.com/office/drawing/2014/main" id="{EDCC7884-2721-459E-84C9-3FD99251A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989" y="3385549"/>
            <a:ext cx="42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="" xmlns:a16="http://schemas.microsoft.com/office/drawing/2014/main" id="{8EA5C083-672B-4E23-91D6-F48D0E335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264" y="4606337"/>
            <a:ext cx="427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="" xmlns:a16="http://schemas.microsoft.com/office/drawing/2014/main" id="{7EDA4A37-A93E-4262-B1CA-2045AEB1D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64" y="4377737"/>
            <a:ext cx="427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28" name="Text Box 33">
            <a:extLst>
              <a:ext uri="{FF2B5EF4-FFF2-40B4-BE49-F238E27FC236}">
                <a16:creationId xmlns="" xmlns:a16="http://schemas.microsoft.com/office/drawing/2014/main" id="{1A1C6DDC-4DE2-4077-B6CB-02BBE37CC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6" y="2610849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29" name="Text Box 53">
            <a:extLst>
              <a:ext uri="{FF2B5EF4-FFF2-40B4-BE49-F238E27FC236}">
                <a16:creationId xmlns="" xmlns:a16="http://schemas.microsoft.com/office/drawing/2014/main" id="{832B0982-866B-418F-B12A-139A2EB06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2426" y="5766799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noProof="1">
                <a:latin typeface="Verdana" panose="020B0604030504040204" pitchFamily="34" charset="0"/>
              </a:rPr>
              <a:t>a</a:t>
            </a:r>
            <a:r>
              <a:rPr lang="en-US" altLang="en-US" sz="2400" b="1" baseline="-25000" noProof="1">
                <a:latin typeface="Verdana" panose="020B0604030504040204" pitchFamily="34" charset="0"/>
              </a:rPr>
              <a:t>T</a:t>
            </a:r>
            <a:r>
              <a:rPr lang="en-US" altLang="en-US" sz="2400" b="1" noProof="1">
                <a:latin typeface="Verdana" panose="020B0604030504040204" pitchFamily="34" charset="0"/>
              </a:rPr>
              <a:t> = 0</a:t>
            </a:r>
          </a:p>
        </p:txBody>
      </p:sp>
      <p:sp>
        <p:nvSpPr>
          <p:cNvPr id="30" name="Oval 62">
            <a:extLst>
              <a:ext uri="{FF2B5EF4-FFF2-40B4-BE49-F238E27FC236}">
                <a16:creationId xmlns="" xmlns:a16="http://schemas.microsoft.com/office/drawing/2014/main" id="{BAC9E123-858B-408F-AE71-01E18517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351" y="2498137"/>
            <a:ext cx="92075" cy="101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63">
            <a:extLst>
              <a:ext uri="{FF2B5EF4-FFF2-40B4-BE49-F238E27FC236}">
                <a16:creationId xmlns="" xmlns:a16="http://schemas.microsoft.com/office/drawing/2014/main" id="{4DA44435-9889-4C64-B881-9FD15465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114" y="4633324"/>
            <a:ext cx="92075" cy="101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64">
            <a:extLst>
              <a:ext uri="{FF2B5EF4-FFF2-40B4-BE49-F238E27FC236}">
                <a16:creationId xmlns="" xmlns:a16="http://schemas.microsoft.com/office/drawing/2014/main" id="{6699A9FC-C494-4EF0-BF5F-593079C0F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101" y="5165137"/>
            <a:ext cx="92075" cy="101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5">
            <a:extLst>
              <a:ext uri="{FF2B5EF4-FFF2-40B4-BE49-F238E27FC236}">
                <a16:creationId xmlns="" xmlns:a16="http://schemas.microsoft.com/office/drawing/2014/main" id="{61CFBABB-03CB-4317-A940-A2256028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276" y="3717337"/>
            <a:ext cx="92075" cy="101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6">
            <a:extLst>
              <a:ext uri="{FF2B5EF4-FFF2-40B4-BE49-F238E27FC236}">
                <a16:creationId xmlns="" xmlns:a16="http://schemas.microsoft.com/office/drawing/2014/main" id="{ECB537C7-013B-4D5A-BB5A-966CFD634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626" y="2458449"/>
            <a:ext cx="2741613" cy="2741613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7">
            <a:extLst>
              <a:ext uri="{FF2B5EF4-FFF2-40B4-BE49-F238E27FC236}">
                <a16:creationId xmlns="" xmlns:a16="http://schemas.microsoft.com/office/drawing/2014/main" id="{488EBA90-E05E-4AA6-A010-B9E9BE89F9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7789" y="1842499"/>
            <a:ext cx="1279525" cy="6905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8">
            <a:extLst>
              <a:ext uri="{FF2B5EF4-FFF2-40B4-BE49-F238E27FC236}">
                <a16:creationId xmlns="" xmlns:a16="http://schemas.microsoft.com/office/drawing/2014/main" id="{962D2244-74F4-4BE4-A35F-ABD629DF99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41826" y="3753849"/>
            <a:ext cx="17463" cy="18970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9">
            <a:extLst>
              <a:ext uri="{FF2B5EF4-FFF2-40B4-BE49-F238E27FC236}">
                <a16:creationId xmlns="" xmlns:a16="http://schemas.microsoft.com/office/drawing/2014/main" id="{32F983FB-609D-4005-8D80-E6E9AEC23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4426" y="5201649"/>
            <a:ext cx="755650" cy="15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40">
            <a:extLst>
              <a:ext uri="{FF2B5EF4-FFF2-40B4-BE49-F238E27FC236}">
                <a16:creationId xmlns="" xmlns:a16="http://schemas.microsoft.com/office/drawing/2014/main" id="{04ED20DF-1F79-4B9A-9F03-8B736B0A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226" y="5201649"/>
            <a:ext cx="1230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5 m/s</a:t>
            </a:r>
          </a:p>
        </p:txBody>
      </p:sp>
      <p:sp>
        <p:nvSpPr>
          <p:cNvPr id="39" name="Text Box 41">
            <a:extLst>
              <a:ext uri="{FF2B5EF4-FFF2-40B4-BE49-F238E27FC236}">
                <a16:creationId xmlns="" xmlns:a16="http://schemas.microsoft.com/office/drawing/2014/main" id="{C4DA461E-6C44-4DA0-84AD-BAE54200E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151" y="4179299"/>
            <a:ext cx="833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7</a:t>
            </a:r>
            <a:r>
              <a:rPr lang="en-US" altLang="en-US" sz="1600" noProof="1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40" name="Text Box 42">
            <a:extLst>
              <a:ext uri="{FF2B5EF4-FFF2-40B4-BE49-F238E27FC236}">
                <a16:creationId xmlns="" xmlns:a16="http://schemas.microsoft.com/office/drawing/2014/main" id="{E9E131B3-94D3-4F96-81CA-F5569A348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601" y="1772649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10</a:t>
            </a:r>
            <a:r>
              <a:rPr lang="en-US" altLang="en-US" sz="1600" noProof="1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41" name="Text Box 43">
            <a:extLst>
              <a:ext uri="{FF2B5EF4-FFF2-40B4-BE49-F238E27FC236}">
                <a16:creationId xmlns="" xmlns:a16="http://schemas.microsoft.com/office/drawing/2014/main" id="{9119BA1B-5F89-4FD6-A1AD-4B05E36C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6589" y="4211049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V = </a:t>
            </a:r>
            <a:r>
              <a:rPr lang="en-US" altLang="en-US" sz="1600">
                <a:latin typeface="Verdana" panose="020B0604030504040204" pitchFamily="34" charset="0"/>
              </a:rPr>
              <a:t>1</a:t>
            </a:r>
            <a:r>
              <a:rPr lang="en-US" altLang="en-US" sz="1600" noProof="1">
                <a:latin typeface="Verdana" panose="020B0604030504040204" pitchFamily="34" charset="0"/>
              </a:rPr>
              <a:t>5 </a:t>
            </a:r>
          </a:p>
        </p:txBody>
      </p:sp>
      <p:sp>
        <p:nvSpPr>
          <p:cNvPr id="42" name="Line 44">
            <a:extLst>
              <a:ext uri="{FF2B5EF4-FFF2-40B4-BE49-F238E27FC236}">
                <a16:creationId xmlns="" xmlns:a16="http://schemas.microsoft.com/office/drawing/2014/main" id="{897597C0-1038-496C-AB05-F3CFC019A1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22626" y="3753849"/>
            <a:ext cx="121285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5">
            <a:extLst>
              <a:ext uri="{FF2B5EF4-FFF2-40B4-BE49-F238E27FC236}">
                <a16:creationId xmlns="" xmlns:a16="http://schemas.microsoft.com/office/drawing/2014/main" id="{299DCA5F-49BD-4305-A872-64E2590252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6426" y="4668249"/>
            <a:ext cx="1588" cy="60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6">
            <a:extLst>
              <a:ext uri="{FF2B5EF4-FFF2-40B4-BE49-F238E27FC236}">
                <a16:creationId xmlns="" xmlns:a16="http://schemas.microsoft.com/office/drawing/2014/main" id="{2247E3A8-DAD4-4BBA-901F-05C74BD80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7789" y="2534649"/>
            <a:ext cx="373062" cy="949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7">
            <a:extLst>
              <a:ext uri="{FF2B5EF4-FFF2-40B4-BE49-F238E27FC236}">
                <a16:creationId xmlns="" xmlns:a16="http://schemas.microsoft.com/office/drawing/2014/main" id="{08F018F3-7FE2-4D76-A3EC-CEE8F336B4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08189" y="4190412"/>
            <a:ext cx="600075" cy="517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8">
            <a:extLst>
              <a:ext uri="{FF2B5EF4-FFF2-40B4-BE49-F238E27FC236}">
                <a16:creationId xmlns="" xmlns:a16="http://schemas.microsoft.com/office/drawing/2014/main" id="{F1AF5BB9-6E28-41B8-B043-8092130753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11301" y="3830049"/>
            <a:ext cx="495300" cy="86201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 Box 49">
            <a:extLst>
              <a:ext uri="{FF2B5EF4-FFF2-40B4-BE49-F238E27FC236}">
                <a16:creationId xmlns="" xmlns:a16="http://schemas.microsoft.com/office/drawing/2014/main" id="{626B72F6-1FCD-4B59-927F-8E75DCCAD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751" y="3385549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48" name="Text Box 50">
            <a:extLst>
              <a:ext uri="{FF2B5EF4-FFF2-40B4-BE49-F238E27FC236}">
                <a16:creationId xmlns="" xmlns:a16="http://schemas.microsoft.com/office/drawing/2014/main" id="{2FFAA376-B03E-4531-A2FF-23BE1F182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1189" y="4530137"/>
            <a:ext cx="427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49" name="Text Box 51">
            <a:extLst>
              <a:ext uri="{FF2B5EF4-FFF2-40B4-BE49-F238E27FC236}">
                <a16:creationId xmlns="" xmlns:a16="http://schemas.microsoft.com/office/drawing/2014/main" id="{E7C9A645-B245-4645-888A-E19AD0932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789" y="4301537"/>
            <a:ext cx="427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50" name="Text Box 52">
            <a:extLst>
              <a:ext uri="{FF2B5EF4-FFF2-40B4-BE49-F238E27FC236}">
                <a16:creationId xmlns="" xmlns:a16="http://schemas.microsoft.com/office/drawing/2014/main" id="{0955D6CD-0BDB-4990-81CE-2ECA569E3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689" y="2826749"/>
            <a:ext cx="42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  <a:r>
              <a:rPr lang="en-US" altLang="en-US" baseline="-25000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51" name="Line 54">
            <a:extLst>
              <a:ext uri="{FF2B5EF4-FFF2-40B4-BE49-F238E27FC236}">
                <a16:creationId xmlns="" xmlns:a16="http://schemas.microsoft.com/office/drawing/2014/main" id="{34AB70F6-0BD3-4F25-A154-6C3F538897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98626" y="4134849"/>
            <a:ext cx="315913" cy="541338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5">
            <a:extLst>
              <a:ext uri="{FF2B5EF4-FFF2-40B4-BE49-F238E27FC236}">
                <a16:creationId xmlns="" xmlns:a16="http://schemas.microsoft.com/office/drawing/2014/main" id="{5D301B4D-A777-4EC1-85F1-D3E3276259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52714" y="2306049"/>
            <a:ext cx="565150" cy="282575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6">
            <a:extLst>
              <a:ext uri="{FF2B5EF4-FFF2-40B4-BE49-F238E27FC236}">
                <a16:creationId xmlns="" xmlns:a16="http://schemas.microsoft.com/office/drawing/2014/main" id="{88A8A3E8-899E-4C4E-A1D1-B48BB6A2EE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3726" y="3753849"/>
            <a:ext cx="17463" cy="776288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57">
            <a:extLst>
              <a:ext uri="{FF2B5EF4-FFF2-40B4-BE49-F238E27FC236}">
                <a16:creationId xmlns="" xmlns:a16="http://schemas.microsoft.com/office/drawing/2014/main" id="{5AA038BC-9257-448F-97CC-2F53B1C26D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6826" y="5146087"/>
            <a:ext cx="604838" cy="1587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Text Box 58">
            <a:extLst>
              <a:ext uri="{FF2B5EF4-FFF2-40B4-BE49-F238E27FC236}">
                <a16:creationId xmlns="" xmlns:a16="http://schemas.microsoft.com/office/drawing/2014/main" id="{9EF336F9-F871-4D38-80BA-549971452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4826" y="3996737"/>
            <a:ext cx="52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b="1" baseline="-2500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endParaRPr lang="en-US" altLang="en-US" b="1" baseline="-25000" noProof="1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6" name="Text Box 59">
            <a:extLst>
              <a:ext uri="{FF2B5EF4-FFF2-40B4-BE49-F238E27FC236}">
                <a16:creationId xmlns="" xmlns:a16="http://schemas.microsoft.com/office/drawing/2014/main" id="{0A57ED21-D177-467C-ABCD-C66601C65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026" y="4758737"/>
            <a:ext cx="52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b="1" baseline="-2500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endParaRPr lang="en-US" altLang="en-US" b="1" baseline="-25000" noProof="1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7" name="Text Box 60">
            <a:extLst>
              <a:ext uri="{FF2B5EF4-FFF2-40B4-BE49-F238E27FC236}">
                <a16:creationId xmlns="" xmlns:a16="http://schemas.microsoft.com/office/drawing/2014/main" id="{067FDD97-0797-4133-8BDA-B5E94A1C6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1626" y="2396537"/>
            <a:ext cx="52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b="1" baseline="-2500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endParaRPr lang="en-US" altLang="en-US" b="1" baseline="-25000" noProof="1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8" name="Text Box 61">
            <a:extLst>
              <a:ext uri="{FF2B5EF4-FFF2-40B4-BE49-F238E27FC236}">
                <a16:creationId xmlns="" xmlns:a16="http://schemas.microsoft.com/office/drawing/2014/main" id="{49F9C002-8556-41CA-9086-7E37A79F3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626" y="3906249"/>
            <a:ext cx="528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b="1" baseline="-2500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endParaRPr lang="en-US" altLang="en-US" b="1" baseline="-25000" noProof="1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9" name="Oval 66">
            <a:extLst>
              <a:ext uri="{FF2B5EF4-FFF2-40B4-BE49-F238E27FC236}">
                <a16:creationId xmlns="" xmlns:a16="http://schemas.microsoft.com/office/drawing/2014/main" id="{5C1BDED5-9CAA-42E8-A7C0-022BEBFE0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576" y="2479087"/>
            <a:ext cx="90488" cy="1047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67">
            <a:extLst>
              <a:ext uri="{FF2B5EF4-FFF2-40B4-BE49-F238E27FC236}">
                <a16:creationId xmlns="" xmlns:a16="http://schemas.microsoft.com/office/drawing/2014/main" id="{06129475-03D6-4682-8C47-C3BD615B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626" y="4626974"/>
            <a:ext cx="90488" cy="1047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68">
            <a:extLst>
              <a:ext uri="{FF2B5EF4-FFF2-40B4-BE49-F238E27FC236}">
                <a16:creationId xmlns="" xmlns:a16="http://schemas.microsoft.com/office/drawing/2014/main" id="{6D90F9FD-C263-432B-BB70-02B5F7EB2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914" y="5150849"/>
            <a:ext cx="90487" cy="1047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9">
            <a:extLst>
              <a:ext uri="{FF2B5EF4-FFF2-40B4-BE49-F238E27FC236}">
                <a16:creationId xmlns="" xmlns:a16="http://schemas.microsoft.com/office/drawing/2014/main" id="{C8EDE4A8-FD0B-4F17-9844-683DD5A3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314" y="3718924"/>
            <a:ext cx="90487" cy="1047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" name="Picture 70" descr="candle in glass">
            <a:extLst>
              <a:ext uri="{FF2B5EF4-FFF2-40B4-BE49-F238E27FC236}">
                <a16:creationId xmlns="" xmlns:a16="http://schemas.microsoft.com/office/drawing/2014/main" id="{60D4D7C3-719C-4BF8-970D-8DBC0AE64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26" y="782049"/>
            <a:ext cx="1876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8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="" xmlns:a16="http://schemas.microsoft.com/office/drawing/2014/main" id="{C74CFC60-80F1-4C6B-9C28-FC841E37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8" y="1291389"/>
            <a:ext cx="3646488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="" xmlns:a16="http://schemas.microsoft.com/office/drawing/2014/main" id="{4882A0DE-6B84-4D3A-BBFB-5FE69AAB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1" y="1291389"/>
            <a:ext cx="373538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0">
            <a:extLst>
              <a:ext uri="{FF2B5EF4-FFF2-40B4-BE49-F238E27FC236}">
                <a16:creationId xmlns="" xmlns:a16="http://schemas.microsoft.com/office/drawing/2014/main" id="{683521B7-307C-4CC6-89EE-259650653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3" y="5285539"/>
            <a:ext cx="339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MELINGKAR BERATURAN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="" xmlns:a16="http://schemas.microsoft.com/office/drawing/2014/main" id="{14E4A0B6-D882-40B6-96AC-125EBF1D6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598" y="5268077"/>
            <a:ext cx="3984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MELINGKAR TAK BERATURAN</a:t>
            </a:r>
          </a:p>
        </p:txBody>
      </p:sp>
    </p:spTree>
    <p:extLst>
      <p:ext uri="{BB962C8B-B14F-4D97-AF65-F5344CB8AC3E}">
        <p14:creationId xmlns:p14="http://schemas.microsoft.com/office/powerpoint/2010/main" val="379221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Rectangle 51">
            <a:extLst>
              <a:ext uri="{FF2B5EF4-FFF2-40B4-BE49-F238E27FC236}">
                <a16:creationId xmlns="" xmlns:a16="http://schemas.microsoft.com/office/drawing/2014/main" id="{10A7AB11-8A96-4617-A80D-08BF2287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627" y="1644313"/>
            <a:ext cx="8001000" cy="4572000"/>
          </a:xfrm>
          <a:prstGeom prst="rect">
            <a:avLst/>
          </a:prstGeom>
          <a:solidFill>
            <a:srgbClr val="00FF00"/>
          </a:solidFill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="" xmlns:a16="http://schemas.microsoft.com/office/drawing/2014/main" id="{5A2606A3-830E-480B-AD66-7942522E6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227" y="882313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d-ID" altLang="en-US" sz="32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 Padanan gerak lurus dan gerak melingkar</a:t>
            </a:r>
            <a:endParaRPr lang="id-ID" altLang="en-US" sz="3200" b="1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15" name="Object 7">
            <a:extLst>
              <a:ext uri="{FF2B5EF4-FFF2-40B4-BE49-F238E27FC236}">
                <a16:creationId xmlns="" xmlns:a16="http://schemas.microsoft.com/office/drawing/2014/main" id="{76E42F8D-4C0C-4972-94D3-D01D2800F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870158"/>
              </p:ext>
            </p:extLst>
          </p:nvPr>
        </p:nvGraphicFramePr>
        <p:xfrm>
          <a:off x="2602827" y="3320713"/>
          <a:ext cx="27908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r:id="rId5" imgW="888614" imgH="241195" progId="Equation.3">
                  <p:embed/>
                </p:oleObj>
              </mc:Choice>
              <mc:Fallback>
                <p:oleObj r:id="rId5" imgW="888614" imgH="241195" progId="Equation.3">
                  <p:embed/>
                  <p:pic>
                    <p:nvPicPr>
                      <p:cNvPr id="5127" name="Object 7">
                        <a:extLst>
                          <a:ext uri="{FF2B5EF4-FFF2-40B4-BE49-F238E27FC236}">
                            <a16:creationId xmlns="" xmlns:a16="http://schemas.microsoft.com/office/drawing/2014/main" id="{9C9A1AF8-0611-45B0-9037-C9ACDD00B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2827" y="3320713"/>
                        <a:ext cx="27908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>
            <a:extLst>
              <a:ext uri="{FF2B5EF4-FFF2-40B4-BE49-F238E27FC236}">
                <a16:creationId xmlns="" xmlns:a16="http://schemas.microsoft.com/office/drawing/2014/main" id="{28959AC9-7170-4EBF-8E38-B0C721072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791717"/>
              </p:ext>
            </p:extLst>
          </p:nvPr>
        </p:nvGraphicFramePr>
        <p:xfrm>
          <a:off x="2450427" y="4163676"/>
          <a:ext cx="34290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r:id="rId7" imgW="1536700" imgH="279400" progId="Equation.3">
                  <p:embed/>
                </p:oleObj>
              </mc:Choice>
              <mc:Fallback>
                <p:oleObj r:id="rId7" imgW="1536700" imgH="279400" progId="Equation.3">
                  <p:embed/>
                  <p:pic>
                    <p:nvPicPr>
                      <p:cNvPr id="5126" name="Object 6">
                        <a:extLst>
                          <a:ext uri="{FF2B5EF4-FFF2-40B4-BE49-F238E27FC236}">
                            <a16:creationId xmlns="" xmlns:a16="http://schemas.microsoft.com/office/drawing/2014/main" id="{46C62456-F1DD-4B5E-AE81-18276FCC2E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427" y="4163676"/>
                        <a:ext cx="3429000" cy="757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>
            <a:extLst>
              <a:ext uri="{FF2B5EF4-FFF2-40B4-BE49-F238E27FC236}">
                <a16:creationId xmlns="" xmlns:a16="http://schemas.microsoft.com/office/drawing/2014/main" id="{07033AE5-866A-4A1A-888F-5052C1E55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76437"/>
              </p:ext>
            </p:extLst>
          </p:nvPr>
        </p:nvGraphicFramePr>
        <p:xfrm>
          <a:off x="2602827" y="4920913"/>
          <a:ext cx="3276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r:id="rId9" imgW="1524000" imgH="444500" progId="Equation.3">
                  <p:embed/>
                </p:oleObj>
              </mc:Choice>
              <mc:Fallback>
                <p:oleObj r:id="rId9" imgW="1524000" imgH="444500" progId="Equation.3">
                  <p:embed/>
                  <p:pic>
                    <p:nvPicPr>
                      <p:cNvPr id="5125" name="Object 5">
                        <a:extLst>
                          <a:ext uri="{FF2B5EF4-FFF2-40B4-BE49-F238E27FC236}">
                            <a16:creationId xmlns="" xmlns:a16="http://schemas.microsoft.com/office/drawing/2014/main" id="{BF6F19A6-E4A6-429F-A445-AD626B6692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2827" y="4920913"/>
                        <a:ext cx="32766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="" xmlns:a16="http://schemas.microsoft.com/office/drawing/2014/main" id="{B80EB3B7-3EEF-44DB-9628-435DAE372E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001350"/>
              </p:ext>
            </p:extLst>
          </p:nvPr>
        </p:nvGraphicFramePr>
        <p:xfrm>
          <a:off x="6565227" y="3320713"/>
          <a:ext cx="24765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r:id="rId11" imgW="952087" imgH="241195" progId="Equation.3">
                  <p:embed/>
                </p:oleObj>
              </mc:Choice>
              <mc:Fallback>
                <p:oleObj r:id="rId11" imgW="952087" imgH="241195" progId="Equation.3">
                  <p:embed/>
                  <p:pic>
                    <p:nvPicPr>
                      <p:cNvPr id="5124" name="Object 4">
                        <a:extLst>
                          <a:ext uri="{FF2B5EF4-FFF2-40B4-BE49-F238E27FC236}">
                            <a16:creationId xmlns="" xmlns:a16="http://schemas.microsoft.com/office/drawing/2014/main" id="{A1294785-34B1-4B9B-BCBF-A13383C4D0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227" y="3320713"/>
                        <a:ext cx="24765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>
            <a:extLst>
              <a:ext uri="{FF2B5EF4-FFF2-40B4-BE49-F238E27FC236}">
                <a16:creationId xmlns="" xmlns:a16="http://schemas.microsoft.com/office/drawing/2014/main" id="{0AAF19A6-8A92-407B-8E71-49E6F439B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24343"/>
              </p:ext>
            </p:extLst>
          </p:nvPr>
        </p:nvGraphicFramePr>
        <p:xfrm>
          <a:off x="6336627" y="4158913"/>
          <a:ext cx="3657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r:id="rId13" imgW="1651000" imgH="279400" progId="Equation.3">
                  <p:embed/>
                </p:oleObj>
              </mc:Choice>
              <mc:Fallback>
                <p:oleObj r:id="rId13" imgW="1651000" imgH="279400" progId="Equation.3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="" xmlns:a16="http://schemas.microsoft.com/office/drawing/2014/main" id="{05EA2EFF-884E-45A0-8EBF-A7473F836F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627" y="4158913"/>
                        <a:ext cx="3657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>
            <a:extLst>
              <a:ext uri="{FF2B5EF4-FFF2-40B4-BE49-F238E27FC236}">
                <a16:creationId xmlns="" xmlns:a16="http://schemas.microsoft.com/office/drawing/2014/main" id="{B4C90A17-3238-4B7C-A593-ECFA83A71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344274"/>
              </p:ext>
            </p:extLst>
          </p:nvPr>
        </p:nvGraphicFramePr>
        <p:xfrm>
          <a:off x="6412827" y="4844713"/>
          <a:ext cx="3581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r:id="rId15" imgW="1612900" imgH="444500" progId="Equation.3">
                  <p:embed/>
                </p:oleObj>
              </mc:Choice>
              <mc:Fallback>
                <p:oleObj r:id="rId15" imgW="1612900" imgH="444500" progId="Equation.3">
                  <p:embed/>
                  <p:pic>
                    <p:nvPicPr>
                      <p:cNvPr id="5145" name="Object 25">
                        <a:extLst>
                          <a:ext uri="{FF2B5EF4-FFF2-40B4-BE49-F238E27FC236}">
                            <a16:creationId xmlns="" xmlns:a16="http://schemas.microsoft.com/office/drawing/2014/main" id="{E3C8933B-ACAE-46E8-A0B5-F5DC1E9998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2827" y="4844713"/>
                        <a:ext cx="35814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47">
            <a:extLst>
              <a:ext uri="{FF2B5EF4-FFF2-40B4-BE49-F238E27FC236}">
                <a16:creationId xmlns="" xmlns:a16="http://schemas.microsoft.com/office/drawing/2014/main" id="{5C17628C-C74B-4B19-BDDD-ECB60C30D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02" y="4398626"/>
            <a:ext cx="91440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id-ID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eaLnBrk="0" hangingPunct="0"/>
            <a:endParaRPr lang="id-ID" altLang="en-US" sz="2400">
              <a:latin typeface="Times New Roman" panose="02020603050405020304" pitchFamily="18" charset="0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="" xmlns:a16="http://schemas.microsoft.com/office/drawing/2014/main" id="{3070033F-9C08-4DC2-9AA4-FF5A681C4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52" y="1963401"/>
            <a:ext cx="2565400" cy="9461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Lurus dengan </a:t>
            </a:r>
          </a:p>
          <a:p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a konstan</a:t>
            </a:r>
            <a:endParaRPr lang="en-US" altLang="en-US" sz="2800" b="1">
              <a:solidFill>
                <a:schemeClr val="accent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1" name="Rectangle 49">
            <a:extLst>
              <a:ext uri="{FF2B5EF4-FFF2-40B4-BE49-F238E27FC236}">
                <a16:creationId xmlns="" xmlns:a16="http://schemas.microsoft.com/office/drawing/2014/main" id="{C697F07D-08BA-4E51-B316-B169C6C0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915" y="1917363"/>
            <a:ext cx="3236912" cy="9461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Melingkar</a:t>
            </a:r>
            <a:r>
              <a:rPr lang="id-ID" altLang="en-US" sz="2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dengan </a:t>
            </a:r>
          </a:p>
          <a:p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  </a:t>
            </a:r>
            <a:r>
              <a:rPr lang="id-ID" altLang="en-US" sz="2800" b="1">
                <a:solidFill>
                  <a:schemeClr val="accent2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id-ID" altLang="en-US" sz="2800" b="1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konstan</a:t>
            </a:r>
            <a:endParaRPr lang="en-US" altLang="en-US" sz="2800" b="1">
              <a:solidFill>
                <a:schemeClr val="accent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3" name="Line 52">
            <a:extLst>
              <a:ext uri="{FF2B5EF4-FFF2-40B4-BE49-F238E27FC236}">
                <a16:creationId xmlns="" xmlns:a16="http://schemas.microsoft.com/office/drawing/2014/main" id="{E9FC73B3-4885-4561-A1F6-7804883F3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8027" y="1644313"/>
            <a:ext cx="0" cy="457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="" xmlns:a16="http://schemas.microsoft.com/office/drawing/2014/main" id="{F4308064-3AD3-44C5-8C8C-805E24C37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5627" y="3092113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6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2987BE1-9C92-4800-8326-081CC86ADBEC}"/>
              </a:ext>
            </a:extLst>
          </p:cNvPr>
          <p:cNvSpPr txBox="1"/>
          <p:nvPr/>
        </p:nvSpPr>
        <p:spPr>
          <a:xfrm>
            <a:off x="699456" y="1469781"/>
            <a:ext cx="8702451" cy="2172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100"/>
              <a:buFont typeface="Calibri" panose="020F0502020204030204" pitchFamily="34" charset="0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 roda yang diamternya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80 cm, yang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awalnya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tepi roda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kecepatan 4 cm/s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dipercepat hingga tepi roda bergerak dengan percepatan tangensial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= 5 cm/s</a:t>
            </a:r>
            <a:r>
              <a:rPr lang="id-ID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Hitunglah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Kecepatan sudut roda 3 s setelah dipercepat ( dalam rpm dan rad/s)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berjarak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setengah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jari-jari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putaran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translasi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ditempuh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s.</a:t>
            </a:r>
          </a:p>
        </p:txBody>
      </p:sp>
    </p:spTree>
    <p:extLst>
      <p:ext uri="{BB962C8B-B14F-4D97-AF65-F5344CB8AC3E}">
        <p14:creationId xmlns:p14="http://schemas.microsoft.com/office/powerpoint/2010/main" val="129971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5CE8D6-77F1-48B6-B652-9D7383ACFD7A}"/>
              </a:ext>
            </a:extLst>
          </p:cNvPr>
          <p:cNvSpPr txBox="1"/>
          <p:nvPr/>
        </p:nvSpPr>
        <p:spPr>
          <a:xfrm>
            <a:off x="455858" y="1195755"/>
            <a:ext cx="105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Solusinya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DD4F1FF-9AB7-4B72-A067-7F19A4A8226B}"/>
              </a:ext>
            </a:extLst>
          </p:cNvPr>
          <p:cNvGrpSpPr/>
          <p:nvPr/>
        </p:nvGrpSpPr>
        <p:grpSpPr>
          <a:xfrm>
            <a:off x="449829" y="1685818"/>
            <a:ext cx="2238766" cy="1926298"/>
            <a:chOff x="0" y="0"/>
            <a:chExt cx="1195384" cy="9805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C1B08A32-774F-41BD-BC46-4E4D743C31CE}"/>
                </a:ext>
              </a:extLst>
            </p:cNvPr>
            <p:cNvCxnSpPr/>
            <p:nvPr/>
          </p:nvCxnSpPr>
          <p:spPr>
            <a:xfrm flipH="1" flipV="1">
              <a:off x="769669" y="130628"/>
              <a:ext cx="99060" cy="2381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59F0CF4A-C6F8-4403-9F21-93534DA78D35}"/>
                </a:ext>
              </a:extLst>
            </p:cNvPr>
            <p:cNvGrpSpPr/>
            <p:nvPr/>
          </p:nvGrpSpPr>
          <p:grpSpPr>
            <a:xfrm>
              <a:off x="0" y="0"/>
              <a:ext cx="1195384" cy="980581"/>
              <a:chOff x="0" y="0"/>
              <a:chExt cx="1195384" cy="980581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0F3F9FFD-5537-4C04-AF95-0FC0D75420FE}"/>
                  </a:ext>
                </a:extLst>
              </p:cNvPr>
              <p:cNvSpPr/>
              <p:nvPr/>
            </p:nvSpPr>
            <p:spPr>
              <a:xfrm>
                <a:off x="0" y="190006"/>
                <a:ext cx="931463" cy="79057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A4E13D8C-FBB0-4628-A741-928D804667D2}"/>
                  </a:ext>
                </a:extLst>
              </p:cNvPr>
              <p:cNvCxnSpPr/>
              <p:nvPr/>
            </p:nvCxnSpPr>
            <p:spPr>
              <a:xfrm flipV="1">
                <a:off x="500991" y="377537"/>
                <a:ext cx="354909" cy="2095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="" xmlns:a16="http://schemas.microsoft.com/office/drawing/2014/main" id="{A32B737F-E704-4B00-98E1-71C54015D6C4}"/>
                  </a:ext>
                </a:extLst>
              </p:cNvPr>
              <p:cNvCxnSpPr/>
              <p:nvPr/>
            </p:nvCxnSpPr>
            <p:spPr>
              <a:xfrm flipH="1" flipV="1">
                <a:off x="688769" y="0"/>
                <a:ext cx="160020" cy="4000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2">
                <a:extLst>
                  <a:ext uri="{FF2B5EF4-FFF2-40B4-BE49-F238E27FC236}">
                    <a16:creationId xmlns="" xmlns:a16="http://schemas.microsoft.com/office/drawing/2014/main" id="{3AE682EA-7C51-4D3E-BF7F-B5A6C7813E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874" y="151906"/>
                <a:ext cx="397510" cy="27559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en-US" sz="1200" baseline="-25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="" xmlns:a16="http://schemas.microsoft.com/office/drawing/2014/main" id="{87C0ECCF-BB11-41CE-A800-A18AC4F69A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1619" y="436913"/>
                <a:ext cx="397510" cy="27559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A9799699-09C4-481B-95B9-4A823AA19181}"/>
                  </a:ext>
                </a:extLst>
              </p:cNvPr>
              <p:cNvSpPr txBox="1"/>
              <p:nvPr/>
            </p:nvSpPr>
            <p:spPr>
              <a:xfrm>
                <a:off x="2826654" y="1446466"/>
                <a:ext cx="1058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9799699-09C4-481B-95B9-4A823AA1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54" y="1446466"/>
                <a:ext cx="10585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82A3A881-7541-4A16-ADEA-CD317F15DD19}"/>
                  </a:ext>
                </a:extLst>
              </p:cNvPr>
              <p:cNvSpPr txBox="1"/>
              <p:nvPr/>
            </p:nvSpPr>
            <p:spPr>
              <a:xfrm>
                <a:off x="2757438" y="1757764"/>
                <a:ext cx="14536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=40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2A3A881-7541-4A16-ADEA-CD317F15D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438" y="1757764"/>
                <a:ext cx="145366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BF980E5A-0B63-49B1-A658-66A59D6E4334}"/>
                  </a:ext>
                </a:extLst>
              </p:cNvPr>
              <p:cNvSpPr txBox="1"/>
              <p:nvPr/>
            </p:nvSpPr>
            <p:spPr>
              <a:xfrm>
                <a:off x="2833318" y="2069356"/>
                <a:ext cx="1453661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𝑡𝑒𝑝𝑖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=4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980E5A-0B63-49B1-A658-66A59D6E4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318" y="2069356"/>
                <a:ext cx="1453661" cy="5667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DF98CD30-09CB-4906-9E24-77A872A9DCE0}"/>
                  </a:ext>
                </a:extLst>
              </p:cNvPr>
              <p:cNvSpPr txBox="1"/>
              <p:nvPr/>
            </p:nvSpPr>
            <p:spPr>
              <a:xfrm>
                <a:off x="2935605" y="2578374"/>
                <a:ext cx="1807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98CD30-09CB-4906-9E24-77A872A9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05" y="2578374"/>
                <a:ext cx="1807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16393" r="-175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1F0FEA3F-2844-4953-A6B1-46C7E359C800}"/>
                  </a:ext>
                </a:extLst>
              </p:cNvPr>
              <p:cNvSpPr txBox="1"/>
              <p:nvPr/>
            </p:nvSpPr>
            <p:spPr>
              <a:xfrm>
                <a:off x="5188450" y="1386283"/>
                <a:ext cx="6236676" cy="251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id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Kecepatan sudut roda 3 s setelah dipercepat ( dalam rpm dan rad/s)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𝛼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=0,125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𝑟𝑎𝑑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𝛼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=0,1+0,125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=0,475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𝑟𝑎𝑑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/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0FEA3F-2844-4953-A6B1-46C7E359C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50" y="1386283"/>
                <a:ext cx="6236676" cy="2514856"/>
              </a:xfrm>
              <a:prstGeom prst="rect">
                <a:avLst/>
              </a:prstGeom>
              <a:blipFill rotWithShape="0">
                <a:blip r:embed="rId8"/>
                <a:stretch>
                  <a:fillRect l="-587" t="-484" r="-880" b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94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1A458CE3-787F-4D1F-B64F-921B88DEEF82}"/>
                  </a:ext>
                </a:extLst>
              </p:cNvPr>
              <p:cNvSpPr txBox="1"/>
              <p:nvPr/>
            </p:nvSpPr>
            <p:spPr>
              <a:xfrm>
                <a:off x="567155" y="1326858"/>
                <a:ext cx="10394856" cy="4606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b).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Kecepatan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titik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berjarak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setengah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jari-jari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dari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pusat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=3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.20=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0,475(20)= 9,5 cm/s</a:t>
                </a:r>
              </a:p>
              <a:p>
                <a:pPr marR="0" lvl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c).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Jumlah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putaran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dibuat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selama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3 s</a:t>
                </a: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0,125</m:t>
                          </m:r>
                        </m:e>
                      </m:d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=0,8625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𝑟𝑎𝑑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𝑗𝑢𝑚𝑙𝑎h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𝑝𝑢𝑡𝑎𝑟𝑎𝑛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0,8625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2(3,14)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=0,1373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𝑝𝑢𝑡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R="0" lvl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d). Jarak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translasi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ditempuh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roda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setelah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10 s.</a:t>
                </a: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∙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=40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0,1∙10+</m:t>
                          </m:r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30555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=290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𝑐𝑚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A458CE3-787F-4D1F-B64F-921B88DE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5" y="1326858"/>
                <a:ext cx="10394856" cy="4606582"/>
              </a:xfrm>
              <a:prstGeom prst="rect">
                <a:avLst/>
              </a:prstGeom>
              <a:blipFill rotWithShape="0">
                <a:blip r:embed="rId4"/>
                <a:stretch>
                  <a:fillRect l="-469"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86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4F8B958C-A0D6-4081-BED4-381C21C0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61" y="1962727"/>
            <a:ext cx="79532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id-ID" altLang="en-US" dirty="0">
                <a:latin typeface="+mn-lt"/>
              </a:rPr>
              <a:t>Sebuah roda berputar pada 480 rpm. Berapa kecepatan sudut </a:t>
            </a:r>
            <a:endParaRPr lang="en-US" altLang="en-US" dirty="0">
              <a:latin typeface="+mn-lt"/>
            </a:endParaRPr>
          </a:p>
          <a:p>
            <a:pPr algn="just"/>
            <a:r>
              <a:rPr lang="id-ID" altLang="en-US" dirty="0">
                <a:latin typeface="+mn-lt"/>
              </a:rPr>
              <a:t>roda itu dalam rad/s dan berapa laju titik yang berada 30 cm </a:t>
            </a:r>
            <a:endParaRPr lang="en-US" altLang="en-US" dirty="0">
              <a:latin typeface="+mn-lt"/>
            </a:endParaRPr>
          </a:p>
          <a:p>
            <a:pPr algn="just"/>
            <a:r>
              <a:rPr lang="id-ID" altLang="en-US" dirty="0">
                <a:latin typeface="+mn-lt"/>
              </a:rPr>
              <a:t>dari pusat roda ? 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="" xmlns:a16="http://schemas.microsoft.com/office/drawing/2014/main" id="{D2DAD182-056A-415F-AB9B-407091D6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88" y="1054766"/>
            <a:ext cx="314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400" b="1" u="sng" noProof="1"/>
              <a:t>CONTOH SOAL </a:t>
            </a:r>
            <a:r>
              <a:rPr lang="en-US" altLang="en-US" sz="2400" b="1" u="sng" noProof="1" smtClean="0"/>
              <a:t>1 </a:t>
            </a:r>
            <a:endParaRPr lang="en-US" altLang="en-US" sz="2400" b="1" u="sng" noProof="1"/>
          </a:p>
        </p:txBody>
      </p:sp>
    </p:spTree>
    <p:extLst>
      <p:ext uri="{BB962C8B-B14F-4D97-AF65-F5344CB8AC3E}">
        <p14:creationId xmlns:p14="http://schemas.microsoft.com/office/powerpoint/2010/main" val="406412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Text Box 4">
            <a:extLst>
              <a:ext uri="{FF2B5EF4-FFF2-40B4-BE49-F238E27FC236}">
                <a16:creationId xmlns="" xmlns:a16="http://schemas.microsoft.com/office/drawing/2014/main" id="{84FDE6DE-47FB-4694-B1C2-ACED7D6E8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29" y="4418790"/>
            <a:ext cx="905042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noProof="1"/>
              <a:t>Sebuah roda  yang berputar pada kecepatan 6 putaran/s mengalami </a:t>
            </a:r>
          </a:p>
          <a:p>
            <a:pPr eaLnBrk="0" hangingPunct="0"/>
            <a:r>
              <a:rPr lang="en-US" altLang="en-US" sz="2400" noProof="1"/>
              <a:t>percepatan sudut sebesar 4 rad/s</a:t>
            </a:r>
            <a:r>
              <a:rPr lang="en-US" altLang="en-US" sz="2400" baseline="30000" noProof="1"/>
              <a:t>2</a:t>
            </a:r>
            <a:r>
              <a:rPr lang="en-US" altLang="en-US" sz="2400" noProof="1"/>
              <a:t>. Berapa waktu yang diperlukan agar </a:t>
            </a:r>
          </a:p>
          <a:p>
            <a:pPr eaLnBrk="0" hangingPunct="0"/>
            <a:r>
              <a:rPr lang="en-US" altLang="en-US" sz="2400" noProof="1"/>
              <a:t>kecepatan sudut mencapai  26 putaran/s  dan berapa jumlah putaran </a:t>
            </a:r>
          </a:p>
          <a:p>
            <a:pPr eaLnBrk="0" hangingPunct="0"/>
            <a:r>
              <a:rPr lang="en-US" altLang="en-US" sz="2400" noProof="1"/>
              <a:t>yang telah dibuat selama waktu itu ?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="" xmlns:a16="http://schemas.microsoft.com/office/drawing/2014/main" id="{B9F25D7B-27D5-40AC-A7BB-60847CE74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757" y="1012970"/>
            <a:ext cx="23307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u="sng" noProof="1"/>
              <a:t>CONTOH SOAL 1 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="" xmlns:a16="http://schemas.microsoft.com/office/drawing/2014/main" id="{F5ADEB40-5245-447E-BAB9-225871ADE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29" y="1511706"/>
            <a:ext cx="100687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d-ID" altLang="en-US" dirty="0">
                <a:latin typeface="+mn-lt"/>
              </a:rPr>
              <a:t>Sebuah piringan yang berputar dengan kecepatan 9/</a:t>
            </a:r>
            <a:r>
              <a:rPr lang="id-ID" altLang="en-US" dirty="0">
                <a:latin typeface="+mn-lt"/>
                <a:sym typeface="Symbol" panose="05050102010706020507" pitchFamily="18" charset="2"/>
              </a:rPr>
              <a:t></a:t>
            </a:r>
            <a:r>
              <a:rPr lang="id-ID" altLang="en-US" dirty="0">
                <a:latin typeface="+mn-lt"/>
              </a:rPr>
              <a:t> putaran per menit (rpm) </a:t>
            </a:r>
            <a:endParaRPr lang="en-US" altLang="en-US" dirty="0">
              <a:latin typeface="+mn-lt"/>
            </a:endParaRPr>
          </a:p>
          <a:p>
            <a:r>
              <a:rPr lang="id-ID" altLang="en-US" dirty="0">
                <a:latin typeface="+mn-lt"/>
              </a:rPr>
              <a:t>dihentikan. Piringan tersebut diperlambat dengan percepatan angular konstan </a:t>
            </a:r>
            <a:endParaRPr lang="en-US" altLang="en-US" dirty="0">
              <a:latin typeface="+mn-lt"/>
            </a:endParaRPr>
          </a:p>
          <a:p>
            <a:r>
              <a:rPr lang="id-ID" altLang="en-US" dirty="0">
                <a:latin typeface="+mn-lt"/>
              </a:rPr>
              <a:t>dan berhenti dalam waktu 2 menit. </a:t>
            </a:r>
            <a:endParaRPr lang="en-US" altLang="en-US" dirty="0">
              <a:latin typeface="+mn-lt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latin typeface="+mn-lt"/>
                <a:sym typeface="Symbol" panose="05050102010706020507" pitchFamily="18" charset="2"/>
              </a:rPr>
              <a:t>a. </a:t>
            </a:r>
            <a:r>
              <a:rPr lang="id-ID" altLang="en-US" dirty="0">
                <a:latin typeface="+mn-lt"/>
                <a:sym typeface="Symbol" panose="05050102010706020507" pitchFamily="18" charset="2"/>
              </a:rPr>
              <a:t>Hitunglah besar percepatan angularnya !</a:t>
            </a:r>
            <a:endParaRPr lang="en-US" altLang="en-US" dirty="0">
              <a:latin typeface="+mn-lt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latin typeface="+mn-lt"/>
                <a:sym typeface="Symbol" panose="05050102010706020507" pitchFamily="18" charset="2"/>
              </a:rPr>
              <a:t>b. </a:t>
            </a:r>
            <a:r>
              <a:rPr lang="id-ID" altLang="en-US" dirty="0">
                <a:latin typeface="+mn-lt"/>
                <a:sym typeface="Symbol" panose="05050102010706020507" pitchFamily="18" charset="2"/>
              </a:rPr>
              <a:t>Berapa putaran yang dilakukan piringan tersebut sebelum berhenti ?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="" xmlns:a16="http://schemas.microsoft.com/office/drawing/2014/main" id="{D6B4F810-846D-4E7A-A60F-37196F4F0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82" y="3793193"/>
            <a:ext cx="2138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u="sng" noProof="1"/>
              <a:t>Contoh SOAL 2 </a:t>
            </a:r>
          </a:p>
        </p:txBody>
      </p:sp>
    </p:spTree>
    <p:extLst>
      <p:ext uri="{BB962C8B-B14F-4D97-AF65-F5344CB8AC3E}">
        <p14:creationId xmlns:p14="http://schemas.microsoft.com/office/powerpoint/2010/main" val="165716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=""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DA0240E-798A-437D-AA9C-DDE0AB6D0948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">
            <a:extLst>
              <a:ext uri="{FF2B5EF4-FFF2-40B4-BE49-F238E27FC236}">
                <a16:creationId xmlns="" xmlns:a16="http://schemas.microsoft.com/office/drawing/2014/main" id="{6DA36D55-300B-47F9-AF42-762A5710CB5F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="" xmlns:a16="http://schemas.microsoft.com/office/drawing/2014/main" id="{7F0838DC-489B-4F6E-9A21-0F2F5CB81F91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7FCF152E-F032-44AA-B563-301F550435B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C72C3AD7-372F-497D-934C-9BC0DB38141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7" name="TextBox 2">
            <a:extLst>
              <a:ext uri="{FF2B5EF4-FFF2-40B4-BE49-F238E27FC236}">
                <a16:creationId xmlns="" xmlns:a16="http://schemas.microsoft.com/office/drawing/2014/main" id="{A07C8B8F-82C9-45CC-87BA-813260F28C3A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B2790C8D-EDB4-4330-BEA0-07867BA04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10F397D9-28E7-4B98-8AEE-7E62D3A38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F261AB9-D6D2-4D35-AA05-626354720C43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">
            <a:extLst>
              <a:ext uri="{FF2B5EF4-FFF2-40B4-BE49-F238E27FC236}">
                <a16:creationId xmlns="" xmlns:a16="http://schemas.microsoft.com/office/drawing/2014/main" id="{D88BAB27-B0D1-4A0B-8647-E7B5A9115411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2" name="Group 7">
            <a:extLst>
              <a:ext uri="{FF2B5EF4-FFF2-40B4-BE49-F238E27FC236}">
                <a16:creationId xmlns="" xmlns:a16="http://schemas.microsoft.com/office/drawing/2014/main" id="{1C9FC763-1F07-4F0B-AC12-B83B015BE357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EC51F0EE-C6AB-4935-B407-21A760580160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BE82F5AE-E0E1-4A6C-AA79-D6F6319B85E9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="" xmlns:a16="http://schemas.microsoft.com/office/drawing/2014/main" id="{E1BCC906-E408-4DB8-9E96-C947EFAD0811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="" xmlns:a16="http://schemas.microsoft.com/office/drawing/2014/main" id="{2BD92606-F59C-4967-884F-483E4178A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1A5A9555-C380-4021-8039-8402851E1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4060263-3F19-437A-AE74-BD4FBCAEA17B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">
            <a:extLst>
              <a:ext uri="{FF2B5EF4-FFF2-40B4-BE49-F238E27FC236}">
                <a16:creationId xmlns="" xmlns:a16="http://schemas.microsoft.com/office/drawing/2014/main" id="{AE2DCEAA-B0C0-4823-BD26-436DF4B9D51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="" xmlns:a16="http://schemas.microsoft.com/office/drawing/2014/main" id="{DA07E7FD-C541-46F3-B1CD-1FA71E2748B6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AE1C786B-C1E5-4E2A-9D61-EEC631474EED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80C9BBE2-39C6-4C3E-BDAD-54B08C7989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3" name="TextBox 2">
            <a:extLst>
              <a:ext uri="{FF2B5EF4-FFF2-40B4-BE49-F238E27FC236}">
                <a16:creationId xmlns="" xmlns:a16="http://schemas.microsoft.com/office/drawing/2014/main" id="{31B62C1F-085B-4EDE-B2A2-A9633CB3A4ED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42F74C5-13E1-4443-BF27-5BAC479EC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C19E48F9-9F02-419E-AF91-A1717C3B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EBB12C17-5970-4B8F-99CE-6F6F4F0BA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2649" b="20698"/>
          <a:stretch/>
        </p:blipFill>
        <p:spPr>
          <a:xfrm>
            <a:off x="0" y="1046266"/>
            <a:ext cx="12192000" cy="54255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2547393-BC1B-4278-BFAB-FB813D2DA351}"/>
              </a:ext>
            </a:extLst>
          </p:cNvPr>
          <p:cNvSpPr/>
          <p:nvPr/>
        </p:nvSpPr>
        <p:spPr>
          <a:xfrm>
            <a:off x="0" y="1046922"/>
            <a:ext cx="12192000" cy="5425856"/>
          </a:xfrm>
          <a:prstGeom prst="rect">
            <a:avLst/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C16E3F7-E1A1-44F8-AF71-C3813F03129D}"/>
              </a:ext>
            </a:extLst>
          </p:cNvPr>
          <p:cNvSpPr txBox="1"/>
          <p:nvPr/>
        </p:nvSpPr>
        <p:spPr>
          <a:xfrm flipH="1">
            <a:off x="1566201" y="3429000"/>
            <a:ext cx="9059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GERAK MELINGKAR</a:t>
            </a:r>
          </a:p>
        </p:txBody>
      </p:sp>
    </p:spTree>
    <p:extLst>
      <p:ext uri="{BB962C8B-B14F-4D97-AF65-F5344CB8AC3E}">
        <p14:creationId xmlns:p14="http://schemas.microsoft.com/office/powerpoint/2010/main" val="95154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="" xmlns:a16="http://schemas.microsoft.com/office/drawing/2014/main" id="{47535FBE-840D-4BF2-9ED6-A88AC446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248" y="473576"/>
            <a:ext cx="77676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GERAK MELINGKAR :</a:t>
            </a:r>
            <a:r>
              <a:rPr lang="en-US" altLang="en-US" sz="2800" b="1" noProof="1">
                <a:latin typeface="Comic Sans MS" panose="030F0702030302020204" pitchFamily="66" charset="0"/>
              </a:rPr>
              <a:t> </a:t>
            </a:r>
          </a:p>
          <a:p>
            <a:r>
              <a:rPr lang="en-US" altLang="en-US" sz="2800" b="1" noProof="1">
                <a:latin typeface="Comic Sans MS" panose="030F0702030302020204" pitchFamily="66" charset="0"/>
              </a:rPr>
              <a:t>     </a:t>
            </a:r>
            <a:r>
              <a:rPr lang="en-US" altLang="en-US" sz="2400" b="1" noProof="1">
                <a:solidFill>
                  <a:srgbClr val="0033CC"/>
                </a:solidFill>
                <a:latin typeface="Tahoma" panose="020B0604030504040204" pitchFamily="34" charset="0"/>
              </a:rPr>
              <a:t>Gerak yang lintasannya berbentuk lingkaran</a:t>
            </a:r>
          </a:p>
        </p:txBody>
      </p:sp>
      <p:sp>
        <p:nvSpPr>
          <p:cNvPr id="3" name="Rectangle 49">
            <a:extLst>
              <a:ext uri="{FF2B5EF4-FFF2-40B4-BE49-F238E27FC236}">
                <a16:creationId xmlns="" xmlns:a16="http://schemas.microsoft.com/office/drawing/2014/main" id="{7558A06F-A643-4E8A-9EBC-DAE4F85D6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10" y="4789989"/>
            <a:ext cx="91440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endParaRPr lang="en-US" altLang="en-US" sz="2400" noProof="1">
              <a:latin typeface="Times New Roman" panose="02020603050405020304" pitchFamily="18" charset="0"/>
            </a:endParaRPr>
          </a:p>
          <a:p>
            <a:pPr eaLnBrk="0" hangingPunct="0"/>
            <a:endParaRPr lang="en-US" altLang="en-US" sz="2400" noProof="1">
              <a:latin typeface="Times New Roman" panose="02020603050405020304" pitchFamily="18" charset="0"/>
            </a:endParaRPr>
          </a:p>
        </p:txBody>
      </p:sp>
      <p:sp>
        <p:nvSpPr>
          <p:cNvPr id="15" name="Text Box 55">
            <a:extLst>
              <a:ext uri="{FF2B5EF4-FFF2-40B4-BE49-F238E27FC236}">
                <a16:creationId xmlns="" xmlns:a16="http://schemas.microsoft.com/office/drawing/2014/main" id="{A19B6710-0E31-4768-AA17-7A313891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735" y="5229726"/>
            <a:ext cx="230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2400" noProof="1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16536FD3-CE95-49A3-B61E-7B02F9992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010" y="1924551"/>
            <a:ext cx="8839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  Benda/partikel bergerak melingkar dari A ke B menempuh :</a:t>
            </a:r>
          </a:p>
          <a:p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        jarak </a:t>
            </a:r>
            <a:r>
              <a:rPr lang="en-US" altLang="en-US" sz="2400" b="1" noProof="1">
                <a:solidFill>
                  <a:srgbClr val="0033CC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ds</a:t>
            </a:r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          	atau          		sudut </a:t>
            </a:r>
            <a:r>
              <a:rPr lang="en-US" altLang="en-US" sz="2400" b="1" noProof="1">
                <a:solidFill>
                  <a:srgbClr val="0033CC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lang="en-US" altLang="en-US" sz="2400" b="1" noProof="1">
                <a:solidFill>
                  <a:srgbClr val="0033CC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endParaRPr lang="en-US" altLang="en-US" sz="2400" b="1" noProof="1">
              <a:solidFill>
                <a:srgbClr val="0033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Rectangle 59">
            <a:extLst>
              <a:ext uri="{FF2B5EF4-FFF2-40B4-BE49-F238E27FC236}">
                <a16:creationId xmlns="" xmlns:a16="http://schemas.microsoft.com/office/drawing/2014/main" id="{401137D4-39FA-4679-9E32-9532B28C2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810" y="4162926"/>
            <a:ext cx="3352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 Kecepatan linier  </a:t>
            </a:r>
          </a:p>
          <a:p>
            <a:r>
              <a:rPr lang="en-US" altLang="en-US" sz="2400" noProof="1">
                <a:latin typeface="Comic Sans MS" panose="030F0702030302020204" pitchFamily="66" charset="0"/>
              </a:rPr>
              <a:t>  ( tangensial ) : </a:t>
            </a:r>
            <a:r>
              <a:rPr lang="en-US" altLang="en-US" sz="2400" b="1" noProof="1">
                <a:solidFill>
                  <a:srgbClr val="0033CC"/>
                </a:solidFill>
                <a:latin typeface="Comic Sans MS" panose="030F0702030302020204" pitchFamily="66" charset="0"/>
              </a:rPr>
              <a:t>V</a:t>
            </a:r>
            <a:r>
              <a:rPr lang="en-US" altLang="en-US" sz="2400" noProof="1">
                <a:latin typeface="Comic Sans MS" panose="030F0702030302020204" pitchFamily="66" charset="0"/>
              </a:rPr>
              <a:t> m/s</a:t>
            </a:r>
          </a:p>
        </p:txBody>
      </p:sp>
      <p:sp>
        <p:nvSpPr>
          <p:cNvPr id="21" name="Text Box 65">
            <a:extLst>
              <a:ext uri="{FF2B5EF4-FFF2-40B4-BE49-F238E27FC236}">
                <a16:creationId xmlns="" xmlns:a16="http://schemas.microsoft.com/office/drawing/2014/main" id="{207AC3A8-A0D9-41F2-A464-C4AD45C1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010" y="3235826"/>
            <a:ext cx="2117725" cy="366713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solidFill>
                  <a:srgbClr val="000000"/>
                </a:solidFill>
                <a:latin typeface="Verdana" panose="020B0604030504040204" pitchFamily="34" charset="0"/>
              </a:rPr>
              <a:t>Besaran </a:t>
            </a:r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LINIER</a:t>
            </a:r>
          </a:p>
        </p:txBody>
      </p:sp>
      <p:sp>
        <p:nvSpPr>
          <p:cNvPr id="23" name="Text Box 66">
            <a:extLst>
              <a:ext uri="{FF2B5EF4-FFF2-40B4-BE49-F238E27FC236}">
                <a16:creationId xmlns="" xmlns:a16="http://schemas.microsoft.com/office/drawing/2014/main" id="{CDDACFE6-F74E-4DD3-B818-4E5FE5167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560" y="3142164"/>
            <a:ext cx="2438400" cy="3667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solidFill>
                  <a:srgbClr val="000000"/>
                </a:solidFill>
                <a:latin typeface="Verdana" panose="020B0604030504040204" pitchFamily="34" charset="0"/>
              </a:rPr>
              <a:t>Besaran </a:t>
            </a:r>
            <a:r>
              <a:rPr lang="en-US" altLang="en-US" b="1" noProof="1">
                <a:solidFill>
                  <a:srgbClr val="000000"/>
                </a:solidFill>
                <a:latin typeface="Verdana" panose="020B0604030504040204" pitchFamily="34" charset="0"/>
              </a:rPr>
              <a:t>ANGULAR</a:t>
            </a:r>
          </a:p>
        </p:txBody>
      </p:sp>
      <p:sp>
        <p:nvSpPr>
          <p:cNvPr id="25" name="Rectangle 70">
            <a:extLst>
              <a:ext uri="{FF2B5EF4-FFF2-40B4-BE49-F238E27FC236}">
                <a16:creationId xmlns="" xmlns:a16="http://schemas.microsoft.com/office/drawing/2014/main" id="{D3648A67-85D7-4D84-8031-6E898FB2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810" y="4086726"/>
            <a:ext cx="29718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 Kecepatan sudut : </a:t>
            </a:r>
          </a:p>
          <a:p>
            <a:r>
              <a:rPr lang="en-US" altLang="en-US" sz="2400" noProof="1">
                <a:latin typeface="Comic Sans MS" panose="030F0702030302020204" pitchFamily="66" charset="0"/>
              </a:rPr>
              <a:t>        </a:t>
            </a:r>
            <a:r>
              <a:rPr lang="en-US" altLang="en-US" sz="2800" b="1" noProof="1">
                <a:solidFill>
                  <a:srgbClr val="0033CC"/>
                </a:solidFill>
                <a:latin typeface="Symbol" panose="05050102010706020507" pitchFamily="18" charset="2"/>
              </a:rPr>
              <a:t>w</a:t>
            </a:r>
            <a:r>
              <a:rPr lang="en-US" altLang="en-US" sz="2800" noProof="1">
                <a:latin typeface="Symbol" panose="05050102010706020507" pitchFamily="18" charset="2"/>
              </a:rPr>
              <a:t>  </a:t>
            </a:r>
            <a:r>
              <a:rPr lang="en-US" altLang="en-US" sz="2800" baseline="30000" noProof="1">
                <a:latin typeface="Times New Roman" panose="02020603050405020304" pitchFamily="18" charset="0"/>
              </a:rPr>
              <a:t>o</a:t>
            </a:r>
            <a:r>
              <a:rPr lang="en-US" altLang="en-US" sz="2400" noProof="1">
                <a:latin typeface="Times New Roman" panose="02020603050405020304" pitchFamily="18" charset="0"/>
              </a:rPr>
              <a:t>/s ; rad/s</a:t>
            </a:r>
            <a:endParaRPr lang="en-US" altLang="en-US" sz="2800" noProof="1">
              <a:latin typeface="Symbol" panose="05050102010706020507" pitchFamily="18" charset="2"/>
            </a:endParaRPr>
          </a:p>
        </p:txBody>
      </p:sp>
      <p:sp>
        <p:nvSpPr>
          <p:cNvPr id="27" name="Text Box 41">
            <a:extLst>
              <a:ext uri="{FF2B5EF4-FFF2-40B4-BE49-F238E27FC236}">
                <a16:creationId xmlns="" xmlns:a16="http://schemas.microsoft.com/office/drawing/2014/main" id="{5DD1D595-0A70-4276-B9DC-D1DEE6FF2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210" y="3553326"/>
            <a:ext cx="838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  ds</a:t>
            </a:r>
          </a:p>
        </p:txBody>
      </p:sp>
      <p:sp>
        <p:nvSpPr>
          <p:cNvPr id="29" name="Oval 42">
            <a:extLst>
              <a:ext uri="{FF2B5EF4-FFF2-40B4-BE49-F238E27FC236}">
                <a16:creationId xmlns="" xmlns:a16="http://schemas.microsoft.com/office/drawing/2014/main" id="{86E274AE-5CFC-4DF1-A225-6CC3CE23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610" y="3172326"/>
            <a:ext cx="1524000" cy="1524000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 sz="1200" noProof="1">
              <a:latin typeface="Times New Roman" panose="02020603050405020304" pitchFamily="18" charset="0"/>
            </a:endParaRPr>
          </a:p>
        </p:txBody>
      </p:sp>
      <p:sp>
        <p:nvSpPr>
          <p:cNvPr id="31" name="Line 43">
            <a:extLst>
              <a:ext uri="{FF2B5EF4-FFF2-40B4-BE49-F238E27FC236}">
                <a16:creationId xmlns="" xmlns:a16="http://schemas.microsoft.com/office/drawing/2014/main" id="{3C87BE39-7B29-445B-922D-7E999C96B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7410" y="4010526"/>
            <a:ext cx="838200" cy="0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44">
            <a:extLst>
              <a:ext uri="{FF2B5EF4-FFF2-40B4-BE49-F238E27FC236}">
                <a16:creationId xmlns="" xmlns:a16="http://schemas.microsoft.com/office/drawing/2014/main" id="{4DB5BB80-2BE8-4ACF-BFEF-3AC70A22D1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73" y="3553326"/>
            <a:ext cx="762000" cy="457200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71">
            <a:extLst>
              <a:ext uri="{FF2B5EF4-FFF2-40B4-BE49-F238E27FC236}">
                <a16:creationId xmlns="" xmlns:a16="http://schemas.microsoft.com/office/drawing/2014/main" id="{29B5DAE2-CEA2-4045-91D3-FC38779B7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010" y="3705726"/>
            <a:ext cx="417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d</a:t>
            </a:r>
            <a:r>
              <a:rPr lang="en-US" altLang="en-US" sz="1600" noProof="1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37" name="Text Box 72">
            <a:extLst>
              <a:ext uri="{FF2B5EF4-FFF2-40B4-BE49-F238E27FC236}">
                <a16:creationId xmlns="" xmlns:a16="http://schemas.microsoft.com/office/drawing/2014/main" id="{77905F6C-64DF-411C-B699-56FDE670E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910" y="3415214"/>
            <a:ext cx="342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39" name="Text Box 73">
            <a:extLst>
              <a:ext uri="{FF2B5EF4-FFF2-40B4-BE49-F238E27FC236}">
                <a16:creationId xmlns="" xmlns:a16="http://schemas.microsoft.com/office/drawing/2014/main" id="{54D60F03-B570-431B-9185-15042B5E6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210" y="3262814"/>
            <a:ext cx="33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1" name="Text Box 74">
            <a:extLst>
              <a:ext uri="{FF2B5EF4-FFF2-40B4-BE49-F238E27FC236}">
                <a16:creationId xmlns="" xmlns:a16="http://schemas.microsoft.com/office/drawing/2014/main" id="{583AC27A-30E9-4C26-A9D7-AD1B38BBA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410" y="3872414"/>
            <a:ext cx="341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3" name="Oval 75">
            <a:extLst>
              <a:ext uri="{FF2B5EF4-FFF2-40B4-BE49-F238E27FC236}">
                <a16:creationId xmlns="" xmlns:a16="http://schemas.microsoft.com/office/drawing/2014/main" id="{92992ECB-ED87-4B24-B3AE-287D2C01D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160" y="3961314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6">
            <a:extLst>
              <a:ext uri="{FF2B5EF4-FFF2-40B4-BE49-F238E27FC236}">
                <a16:creationId xmlns="" xmlns:a16="http://schemas.microsoft.com/office/drawing/2014/main" id="{986FD2E2-3B42-4CB2-93D5-60B66B2D3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98" y="3519989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78">
            <a:extLst>
              <a:ext uri="{FF2B5EF4-FFF2-40B4-BE49-F238E27FC236}">
                <a16:creationId xmlns="" xmlns:a16="http://schemas.microsoft.com/office/drawing/2014/main" id="{559EFC3D-0B0F-46CF-B2CA-FCD91E632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610" y="362952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9">
            <a:extLst>
              <a:ext uri="{FF2B5EF4-FFF2-40B4-BE49-F238E27FC236}">
                <a16:creationId xmlns="" xmlns:a16="http://schemas.microsoft.com/office/drawing/2014/main" id="{86523720-C649-4EB9-93CE-F9CBDC2FB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0610" y="355332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80">
            <a:extLst>
              <a:ext uri="{FF2B5EF4-FFF2-40B4-BE49-F238E27FC236}">
                <a16:creationId xmlns="" xmlns:a16="http://schemas.microsoft.com/office/drawing/2014/main" id="{F24BE1FF-12D2-4156-B1ED-990677B2D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0610" y="492492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1">
            <a:extLst>
              <a:ext uri="{FF2B5EF4-FFF2-40B4-BE49-F238E27FC236}">
                <a16:creationId xmlns="" xmlns:a16="http://schemas.microsoft.com/office/drawing/2014/main" id="{D7B81DDF-A9C7-41CB-931F-7E7E2BE13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610" y="492492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Text Box 82">
            <a:extLst>
              <a:ext uri="{FF2B5EF4-FFF2-40B4-BE49-F238E27FC236}">
                <a16:creationId xmlns="" xmlns:a16="http://schemas.microsoft.com/office/drawing/2014/main" id="{3594E332-A3A9-4C76-B5B2-5FB474D65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235" y="5305926"/>
            <a:ext cx="3101975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Percepatan sudut :</a:t>
            </a:r>
          </a:p>
          <a:p>
            <a:r>
              <a:rPr lang="en-US" altLang="en-US" sz="2400" noProof="1">
                <a:latin typeface="Comic Sans MS" panose="030F0702030302020204" pitchFamily="66" charset="0"/>
              </a:rPr>
              <a:t>        </a:t>
            </a:r>
            <a:r>
              <a:rPr lang="en-US" altLang="en-US" sz="2800" b="1" noProof="1">
                <a:solidFill>
                  <a:srgbClr val="0033CC"/>
                </a:solidFill>
                <a:latin typeface="Symbol" panose="05050102010706020507" pitchFamily="18" charset="2"/>
              </a:rPr>
              <a:t>a</a:t>
            </a:r>
            <a:r>
              <a:rPr lang="en-US" altLang="en-US" sz="2400" noProof="1">
                <a:latin typeface="Comic Sans MS" panose="030F0702030302020204" pitchFamily="66" charset="0"/>
              </a:rPr>
              <a:t> </a:t>
            </a:r>
            <a:r>
              <a:rPr lang="en-US" altLang="en-US" sz="2400" noProof="1">
                <a:latin typeface="Times New Roman" panose="02020603050405020304" pitchFamily="18" charset="0"/>
              </a:rPr>
              <a:t> </a:t>
            </a:r>
            <a:r>
              <a:rPr lang="en-US" altLang="en-US" sz="2800" baseline="30000" noProof="1">
                <a:latin typeface="Times New Roman" panose="02020603050405020304" pitchFamily="18" charset="0"/>
              </a:rPr>
              <a:t>o</a:t>
            </a:r>
            <a:r>
              <a:rPr lang="en-US" altLang="en-US" sz="2400" noProof="1">
                <a:latin typeface="Times New Roman" panose="02020603050405020304" pitchFamily="18" charset="0"/>
              </a:rPr>
              <a:t>/s</a:t>
            </a:r>
            <a:r>
              <a:rPr lang="en-US" altLang="en-US" sz="2400" baseline="30000" noProof="1">
                <a:latin typeface="Times New Roman" panose="02020603050405020304" pitchFamily="18" charset="0"/>
              </a:rPr>
              <a:t>2</a:t>
            </a:r>
            <a:r>
              <a:rPr lang="en-US" altLang="en-US" sz="2400" noProof="1">
                <a:latin typeface="Times New Roman" panose="02020603050405020304" pitchFamily="18" charset="0"/>
              </a:rPr>
              <a:t>; rad/s</a:t>
            </a:r>
            <a:r>
              <a:rPr lang="en-US" altLang="en-US" sz="2400" baseline="30000" noProof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7" name="Rectangle 83">
            <a:extLst>
              <a:ext uri="{FF2B5EF4-FFF2-40B4-BE49-F238E27FC236}">
                <a16:creationId xmlns="" xmlns:a16="http://schemas.microsoft.com/office/drawing/2014/main" id="{159A0E5C-BEB7-4277-97CE-313021BCE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10" y="5413876"/>
            <a:ext cx="36576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 Percepatan tangensial </a:t>
            </a:r>
          </a:p>
          <a:p>
            <a:r>
              <a:rPr lang="en-US" altLang="en-US" sz="2400" noProof="1">
                <a:latin typeface="Comic Sans MS" panose="030F0702030302020204" pitchFamily="66" charset="0"/>
              </a:rPr>
              <a:t>           </a:t>
            </a:r>
            <a:r>
              <a:rPr lang="en-US" altLang="en-US" sz="2400" b="1" noProof="1">
                <a:solidFill>
                  <a:srgbClr val="0033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400" b="1" baseline="-25000" noProof="1">
                <a:solidFill>
                  <a:srgbClr val="0033CC"/>
                </a:solidFill>
                <a:latin typeface="Comic Sans MS" panose="030F0702030302020204" pitchFamily="66" charset="0"/>
              </a:rPr>
              <a:t>T</a:t>
            </a:r>
            <a:r>
              <a:rPr lang="en-US" altLang="en-US" sz="2400" noProof="1">
                <a:latin typeface="Comic Sans MS" panose="030F0702030302020204" pitchFamily="66" charset="0"/>
              </a:rPr>
              <a:t> m/s</a:t>
            </a:r>
            <a:r>
              <a:rPr lang="en-US" altLang="en-US" sz="2400" baseline="30000" noProof="1"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" name="Line 84">
            <a:extLst>
              <a:ext uri="{FF2B5EF4-FFF2-40B4-BE49-F238E27FC236}">
                <a16:creationId xmlns="" xmlns:a16="http://schemas.microsoft.com/office/drawing/2014/main" id="{77E3CB03-4D7A-4F62-8630-8602F6FBE5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5610" y="279132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85">
            <a:extLst>
              <a:ext uri="{FF2B5EF4-FFF2-40B4-BE49-F238E27FC236}">
                <a16:creationId xmlns="" xmlns:a16="http://schemas.microsoft.com/office/drawing/2014/main" id="{FC0EC2AB-A0AE-44AC-8A41-C5444A31F2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80610" y="271512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Text Box 86">
            <a:extLst>
              <a:ext uri="{FF2B5EF4-FFF2-40B4-BE49-F238E27FC236}">
                <a16:creationId xmlns="" xmlns:a16="http://schemas.microsoft.com/office/drawing/2014/main" id="{F7D71A7C-7C8B-41CF-A89E-43B7F5997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935" y="5036051"/>
            <a:ext cx="1766888" cy="457200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noProof="1">
                <a:solidFill>
                  <a:srgbClr val="000000"/>
                </a:solidFill>
                <a:latin typeface="Verdana" panose="020B0604030504040204" pitchFamily="34" charset="0"/>
              </a:rPr>
              <a:t>ds = R d</a:t>
            </a:r>
            <a:r>
              <a:rPr lang="en-US" altLang="en-US" sz="2400" b="1" noProof="1">
                <a:solidFill>
                  <a:srgbClr val="000000"/>
                </a:solidFill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18696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64016D38-267B-4DE8-B9D5-E98CE85C9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32673" y="-264021637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400" noProof="1">
                <a:latin typeface="Verdana" panose="020B0604030504040204" pitchFamily="34" charset="0"/>
              </a:rPr>
              <a:t>                        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="" xmlns:a16="http://schemas.microsoft.com/office/drawing/2014/main" id="{4E2D90A2-B9A4-4251-A651-81D0B111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CB12B9E-D2F2-412A-8917-3BBB6C0F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="" xmlns:a16="http://schemas.microsoft.com/office/drawing/2014/main" id="{A2DFD02C-373C-4E5D-A91F-76AA3B1C0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54F5170E-DF3A-47B2-9FD1-97D2580A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="" xmlns:a16="http://schemas.microsoft.com/office/drawing/2014/main" id="{4290E9B9-DC4D-44E3-BC75-D4CE7C724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="" xmlns:a16="http://schemas.microsoft.com/office/drawing/2014/main" id="{F51B0E4C-5AD1-4BDF-876E-E87B85FF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727" y="-26402163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altLang="en-US" sz="2400" noProof="1">
              <a:latin typeface="Verdana" panose="020B0604030504040204" pitchFamily="34" charset="0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="" xmlns:a16="http://schemas.microsoft.com/office/drawing/2014/main" id="{51746D2C-F0FD-4CD3-B625-0F1D72E81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47198" y="-264204200"/>
            <a:ext cx="16081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400" noProof="1">
                <a:latin typeface="Verdana" panose="020B0604030504040204" pitchFamily="34" charset="0"/>
              </a:rPr>
              <a:t/>
            </a:r>
            <a:br>
              <a:rPr lang="en-US" altLang="en-US" sz="2400" noProof="1">
                <a:latin typeface="Verdana" panose="020B0604030504040204" pitchFamily="34" charset="0"/>
              </a:rPr>
            </a:br>
            <a:endParaRPr lang="en-US" altLang="en-US" sz="2400" noProof="1">
              <a:latin typeface="Verdana" panose="020B0604030504040204" pitchFamily="34" charset="0"/>
            </a:endParaRPr>
          </a:p>
        </p:txBody>
      </p:sp>
      <p:pic>
        <p:nvPicPr>
          <p:cNvPr id="20" name="Picture 5" descr="candle in glass">
            <a:extLst>
              <a:ext uri="{FF2B5EF4-FFF2-40B4-BE49-F238E27FC236}">
                <a16:creationId xmlns="" xmlns:a16="http://schemas.microsoft.com/office/drawing/2014/main" id="{B4228B5C-2CF3-41D0-A13C-4C526CAD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173" y="-270374812"/>
            <a:ext cx="18764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0" descr="circle">
            <a:extLst>
              <a:ext uri="{FF2B5EF4-FFF2-40B4-BE49-F238E27FC236}">
                <a16:creationId xmlns="" xmlns:a16="http://schemas.microsoft.com/office/drawing/2014/main" id="{213CDC6E-DC43-456A-8E76-7952E986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998" y="-254560137"/>
            <a:ext cx="12001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1" descr="vector">
            <a:extLst>
              <a:ext uri="{FF2B5EF4-FFF2-40B4-BE49-F238E27FC236}">
                <a16:creationId xmlns="" xmlns:a16="http://schemas.microsoft.com/office/drawing/2014/main" id="{878F43EE-C55C-4367-8929-79AB0E85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036" y="-250258012"/>
            <a:ext cx="2514601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2" descr="vector">
            <a:extLst>
              <a:ext uri="{FF2B5EF4-FFF2-40B4-BE49-F238E27FC236}">
                <a16:creationId xmlns="" xmlns:a16="http://schemas.microsoft.com/office/drawing/2014/main" id="{55A08622-8313-46DC-85D9-B1D9241E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036" y="-248797512"/>
            <a:ext cx="2514601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3" descr="vector">
            <a:extLst>
              <a:ext uri="{FF2B5EF4-FFF2-40B4-BE49-F238E27FC236}">
                <a16:creationId xmlns="" xmlns:a16="http://schemas.microsoft.com/office/drawing/2014/main" id="{A7254549-F09B-4600-ACA2-F13D9E9B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036" y="-247337012"/>
            <a:ext cx="2514601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4" descr="vector">
            <a:extLst>
              <a:ext uri="{FF2B5EF4-FFF2-40B4-BE49-F238E27FC236}">
                <a16:creationId xmlns="" xmlns:a16="http://schemas.microsoft.com/office/drawing/2014/main" id="{E3838E9F-1C35-4631-B40C-DFB842FF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036" y="-245876512"/>
            <a:ext cx="2514601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9" descr="spacer image">
            <a:extLst>
              <a:ext uri="{FF2B5EF4-FFF2-40B4-BE49-F238E27FC236}">
                <a16:creationId xmlns="" xmlns:a16="http://schemas.microsoft.com/office/drawing/2014/main" id="{2274D6A2-2F1D-43E5-AE55-F34A942D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173" y="275650576"/>
            <a:ext cx="762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Box 96">
            <a:extLst>
              <a:ext uri="{FF2B5EF4-FFF2-40B4-BE49-F238E27FC236}">
                <a16:creationId xmlns="" xmlns:a16="http://schemas.microsoft.com/office/drawing/2014/main" id="{02CF021F-B5C8-4F16-AEF2-CD0B1AE50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002" y="976563"/>
            <a:ext cx="838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  ds</a:t>
            </a:r>
          </a:p>
        </p:txBody>
      </p:sp>
      <p:sp>
        <p:nvSpPr>
          <p:cNvPr id="28" name="Rectangle 100">
            <a:extLst>
              <a:ext uri="{FF2B5EF4-FFF2-40B4-BE49-F238E27FC236}">
                <a16:creationId xmlns="" xmlns:a16="http://schemas.microsoft.com/office/drawing/2014/main" id="{71318F9B-D9AE-41FB-945C-C8D911229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402" y="4765926"/>
            <a:ext cx="91440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endParaRPr lang="en-US" altLang="en-US" sz="2400" noProof="1">
              <a:latin typeface="Times New Roman" panose="02020603050405020304" pitchFamily="18" charset="0"/>
            </a:endParaRPr>
          </a:p>
          <a:p>
            <a:pPr eaLnBrk="0" hangingPunct="0"/>
            <a:endParaRPr lang="en-US" altLang="en-US" sz="2400" noProof="1">
              <a:latin typeface="Times New Roman" panose="02020603050405020304" pitchFamily="18" charset="0"/>
            </a:endParaRPr>
          </a:p>
        </p:txBody>
      </p:sp>
      <p:grpSp>
        <p:nvGrpSpPr>
          <p:cNvPr id="29" name="Group 101">
            <a:extLst>
              <a:ext uri="{FF2B5EF4-FFF2-40B4-BE49-F238E27FC236}">
                <a16:creationId xmlns="" xmlns:a16="http://schemas.microsoft.com/office/drawing/2014/main" id="{82BD70CF-86A9-48D1-93C3-C6850D620A8A}"/>
              </a:ext>
            </a:extLst>
          </p:cNvPr>
          <p:cNvGrpSpPr>
            <a:grpSpLocks/>
          </p:cNvGrpSpPr>
          <p:nvPr/>
        </p:nvGrpSpPr>
        <p:grpSpPr bwMode="auto">
          <a:xfrm>
            <a:off x="6862002" y="3337176"/>
            <a:ext cx="2905125" cy="877887"/>
            <a:chOff x="3594" y="2112"/>
            <a:chExt cx="1830" cy="553"/>
          </a:xfrm>
        </p:grpSpPr>
        <p:graphicFrame>
          <p:nvGraphicFramePr>
            <p:cNvPr id="30" name="Object 102">
              <a:extLst>
                <a:ext uri="{FF2B5EF4-FFF2-40B4-BE49-F238E27FC236}">
                  <a16:creationId xmlns="" xmlns:a16="http://schemas.microsoft.com/office/drawing/2014/main" id="{E60CBA69-9E22-443F-B028-F0CCF0CC2C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4" y="2112"/>
            <a:ext cx="726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2" r:id="rId9" imgW="545863" imgH="457002" progId="Equation.3">
                    <p:embed/>
                  </p:oleObj>
                </mc:Choice>
                <mc:Fallback>
                  <p:oleObj r:id="rId9" imgW="545863" imgH="457002" progId="Equation.3">
                    <p:embed/>
                    <p:pic>
                      <p:nvPicPr>
                        <p:cNvPr id="16486" name="Object 102">
                          <a:extLst>
                            <a:ext uri="{FF2B5EF4-FFF2-40B4-BE49-F238E27FC236}">
                              <a16:creationId xmlns="" xmlns:a16="http://schemas.microsoft.com/office/drawing/2014/main" id="{9F7EF52D-004C-4E23-BB44-7D99E35CC4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4" y="2112"/>
                          <a:ext cx="726" cy="55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103">
              <a:extLst>
                <a:ext uri="{FF2B5EF4-FFF2-40B4-BE49-F238E27FC236}">
                  <a16:creationId xmlns="" xmlns:a16="http://schemas.microsoft.com/office/drawing/2014/main" id="{5E0827E3-3BC0-486C-A45D-2D0E53AE1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0" y="2256"/>
              <a:ext cx="10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aseline="30000" noProof="1">
                  <a:latin typeface="Comic Sans MS" panose="030F0702030302020204" pitchFamily="66" charset="0"/>
                </a:rPr>
                <a:t>O</a:t>
              </a:r>
              <a:r>
                <a:rPr lang="en-US" altLang="en-US" sz="2400" noProof="1">
                  <a:latin typeface="Comic Sans MS" panose="030F0702030302020204" pitchFamily="66" charset="0"/>
                </a:rPr>
                <a:t>/s ; rad/s</a:t>
              </a:r>
            </a:p>
          </p:txBody>
        </p:sp>
      </p:grpSp>
      <p:sp>
        <p:nvSpPr>
          <p:cNvPr id="32" name="Rectangle 104">
            <a:extLst>
              <a:ext uri="{FF2B5EF4-FFF2-40B4-BE49-F238E27FC236}">
                <a16:creationId xmlns="" xmlns:a16="http://schemas.microsoft.com/office/drawing/2014/main" id="{AF58CE16-7F9D-4C5A-82F1-761C576C4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765" y="3191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3" name="Object 105">
            <a:extLst>
              <a:ext uri="{FF2B5EF4-FFF2-40B4-BE49-F238E27FC236}">
                <a16:creationId xmlns="" xmlns:a16="http://schemas.microsoft.com/office/drawing/2014/main" id="{9F5ACEF2-B195-4C9C-8BBC-118F5F6C4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618886"/>
              </p:ext>
            </p:extLst>
          </p:nvPr>
        </p:nvGraphicFramePr>
        <p:xfrm>
          <a:off x="6862002" y="5205663"/>
          <a:ext cx="1981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r:id="rId11" imgW="1054100" imgH="520700" progId="Equation.3">
                  <p:embed/>
                </p:oleObj>
              </mc:Choice>
              <mc:Fallback>
                <p:oleObj r:id="rId11" imgW="1054100" imgH="520700" progId="Equation.3">
                  <p:embed/>
                  <p:pic>
                    <p:nvPicPr>
                      <p:cNvPr id="16489" name="Object 105">
                        <a:extLst>
                          <a:ext uri="{FF2B5EF4-FFF2-40B4-BE49-F238E27FC236}">
                            <a16:creationId xmlns="" xmlns:a16="http://schemas.microsoft.com/office/drawing/2014/main" id="{C714C1E6-3E34-4646-8299-8CEA295E3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002" y="5205663"/>
                        <a:ext cx="1981200" cy="990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06">
            <a:extLst>
              <a:ext uri="{FF2B5EF4-FFF2-40B4-BE49-F238E27FC236}">
                <a16:creationId xmlns="" xmlns:a16="http://schemas.microsoft.com/office/drawing/2014/main" id="{5164BD2F-58D5-4893-8184-D28819E36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27" y="5205663"/>
            <a:ext cx="230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2400" noProof="1">
              <a:latin typeface="Times New Roman" panose="02020603050405020304" pitchFamily="18" charset="0"/>
            </a:endParaRPr>
          </a:p>
        </p:txBody>
      </p:sp>
      <p:sp>
        <p:nvSpPr>
          <p:cNvPr id="35" name="Text Box 107">
            <a:extLst>
              <a:ext uri="{FF2B5EF4-FFF2-40B4-BE49-F238E27FC236}">
                <a16:creationId xmlns="" xmlns:a16="http://schemas.microsoft.com/office/drawing/2014/main" id="{D873541F-45D7-4712-82D7-4BED234BF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002" y="4672263"/>
            <a:ext cx="310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Percepatan sudut :</a:t>
            </a:r>
            <a:endParaRPr lang="en-US" altLang="en-US" sz="2400" noProof="1">
              <a:latin typeface="Times New Roman" panose="02020603050405020304" pitchFamily="18" charset="0"/>
            </a:endParaRPr>
          </a:p>
        </p:txBody>
      </p:sp>
      <p:sp>
        <p:nvSpPr>
          <p:cNvPr id="36" name="Rectangle 108">
            <a:extLst>
              <a:ext uri="{FF2B5EF4-FFF2-40B4-BE49-F238E27FC236}">
                <a16:creationId xmlns="" xmlns:a16="http://schemas.microsoft.com/office/drawing/2014/main" id="{7B07AB89-686E-4774-A5A9-6B3EB7879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9402" y="5281863"/>
            <a:ext cx="1371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baseline="300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0</a:t>
            </a:r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 /s</a:t>
            </a:r>
            <a:r>
              <a:rPr lang="en-US" altLang="en-US" sz="2400" baseline="300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2</a:t>
            </a:r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 ;  </a:t>
            </a:r>
            <a:endParaRPr lang="en-US" altLang="en-US" sz="240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altLang="en-US" sz="24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rad / s</a:t>
            </a:r>
            <a:r>
              <a:rPr lang="en-US" altLang="en-US" sz="2400" baseline="30000" noProof="1">
                <a:latin typeface="Comic Sans MS" panose="030F0702030302020204" pitchFamily="66" charset="0"/>
                <a:cs typeface="Times New Roman" panose="02020603050405020304" pitchFamily="18" charset="0"/>
              </a:rPr>
              <a:t>2</a:t>
            </a:r>
            <a:r>
              <a:rPr lang="en-US" altLang="en-US" sz="2400" noProof="1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37" name="Rectangle 109">
            <a:extLst>
              <a:ext uri="{FF2B5EF4-FFF2-40B4-BE49-F238E27FC236}">
                <a16:creationId xmlns="" xmlns:a16="http://schemas.microsoft.com/office/drawing/2014/main" id="{3F84041B-9C5C-4A3D-9B04-9C6CFBD7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802" y="2462463"/>
            <a:ext cx="3352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 Kecepatan linier  </a:t>
            </a:r>
          </a:p>
          <a:p>
            <a:r>
              <a:rPr lang="en-US" altLang="en-US" sz="2400" noProof="1">
                <a:latin typeface="Comic Sans MS" panose="030F0702030302020204" pitchFamily="66" charset="0"/>
              </a:rPr>
              <a:t>  ( Kec tangensial ) :</a:t>
            </a:r>
          </a:p>
        </p:txBody>
      </p:sp>
      <p:graphicFrame>
        <p:nvGraphicFramePr>
          <p:cNvPr id="38" name="Object 110">
            <a:extLst>
              <a:ext uri="{FF2B5EF4-FFF2-40B4-BE49-F238E27FC236}">
                <a16:creationId xmlns="" xmlns:a16="http://schemas.microsoft.com/office/drawing/2014/main" id="{61FBC7A0-2C6C-412E-84A7-492BB5AC19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819306"/>
              </p:ext>
            </p:extLst>
          </p:nvPr>
        </p:nvGraphicFramePr>
        <p:xfrm>
          <a:off x="1894715" y="3376863"/>
          <a:ext cx="1843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13" imgW="914400" imgH="393480" progId="Equation.3">
                  <p:embed/>
                </p:oleObj>
              </mc:Choice>
              <mc:Fallback>
                <p:oleObj name="Equation" r:id="rId13" imgW="914400" imgH="393480" progId="Equation.3">
                  <p:embed/>
                  <p:pic>
                    <p:nvPicPr>
                      <p:cNvPr id="16494" name="Object 110">
                        <a:extLst>
                          <a:ext uri="{FF2B5EF4-FFF2-40B4-BE49-F238E27FC236}">
                            <a16:creationId xmlns="" xmlns:a16="http://schemas.microsoft.com/office/drawing/2014/main" id="{636ADDF1-BEA5-476C-98CE-8FF8B6CD4B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715" y="3376863"/>
                        <a:ext cx="1843087" cy="914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12">
            <a:extLst>
              <a:ext uri="{FF2B5EF4-FFF2-40B4-BE49-F238E27FC236}">
                <a16:creationId xmlns="" xmlns:a16="http://schemas.microsoft.com/office/drawing/2014/main" id="{F987B6A5-D0E7-4B51-9278-608A799E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02" y="1852863"/>
            <a:ext cx="2800350" cy="4953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noProof="1">
                <a:latin typeface="Verdana" panose="020B0604030504040204" pitchFamily="34" charset="0"/>
              </a:rPr>
              <a:t>Besaran </a:t>
            </a:r>
            <a:r>
              <a:rPr lang="en-US" altLang="en-US" sz="2400" b="1" noProof="1">
                <a:latin typeface="Verdana" panose="020B0604030504040204" pitchFamily="34" charset="0"/>
              </a:rPr>
              <a:t>LINIER</a:t>
            </a:r>
          </a:p>
        </p:txBody>
      </p:sp>
      <p:sp>
        <p:nvSpPr>
          <p:cNvPr id="40" name="Text Box 113">
            <a:extLst>
              <a:ext uri="{FF2B5EF4-FFF2-40B4-BE49-F238E27FC236}">
                <a16:creationId xmlns="" xmlns:a16="http://schemas.microsoft.com/office/drawing/2014/main" id="{8849D1CC-CEAB-4F39-BA4B-0E393C957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802" y="1852863"/>
            <a:ext cx="3227388" cy="4953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noProof="1">
                <a:latin typeface="Verdana" panose="020B0604030504040204" pitchFamily="34" charset="0"/>
              </a:rPr>
              <a:t>Besaran </a:t>
            </a:r>
            <a:r>
              <a:rPr lang="en-US" altLang="en-US" sz="2400" b="1" noProof="1">
                <a:latin typeface="Verdana" panose="020B0604030504040204" pitchFamily="34" charset="0"/>
              </a:rPr>
              <a:t>ANGULAR</a:t>
            </a:r>
          </a:p>
        </p:txBody>
      </p:sp>
      <p:sp>
        <p:nvSpPr>
          <p:cNvPr id="41" name="Rectangle 115">
            <a:extLst>
              <a:ext uri="{FF2B5EF4-FFF2-40B4-BE49-F238E27FC236}">
                <a16:creationId xmlns="" xmlns:a16="http://schemas.microsoft.com/office/drawing/2014/main" id="{A7529A48-9CBD-432D-8F9E-CE7356D27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802" y="2462463"/>
            <a:ext cx="2971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r>
              <a:rPr lang="en-US" altLang="en-US" sz="2400" noProof="1">
                <a:latin typeface="Comic Sans MS" panose="030F0702030302020204" pitchFamily="66" charset="0"/>
              </a:rPr>
              <a:t>  Kecepatan sudut :</a:t>
            </a:r>
          </a:p>
        </p:txBody>
      </p:sp>
      <p:sp>
        <p:nvSpPr>
          <p:cNvPr id="42" name="Oval 97">
            <a:extLst>
              <a:ext uri="{FF2B5EF4-FFF2-40B4-BE49-F238E27FC236}">
                <a16:creationId xmlns="" xmlns:a16="http://schemas.microsoft.com/office/drawing/2014/main" id="{68843355-070B-4F29-BF13-3218199B3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02" y="557463"/>
            <a:ext cx="1524000" cy="1524000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 sz="1200" noProof="1">
              <a:latin typeface="Times New Roman" panose="02020603050405020304" pitchFamily="18" charset="0"/>
            </a:endParaRPr>
          </a:p>
        </p:txBody>
      </p:sp>
      <p:sp>
        <p:nvSpPr>
          <p:cNvPr id="43" name="Line 98">
            <a:extLst>
              <a:ext uri="{FF2B5EF4-FFF2-40B4-BE49-F238E27FC236}">
                <a16:creationId xmlns="" xmlns:a16="http://schemas.microsoft.com/office/drawing/2014/main" id="{147D41B3-E4EA-41B4-A841-A8C46BFF0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202" y="1395663"/>
            <a:ext cx="838200" cy="0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99">
            <a:extLst>
              <a:ext uri="{FF2B5EF4-FFF2-40B4-BE49-F238E27FC236}">
                <a16:creationId xmlns="" xmlns:a16="http://schemas.microsoft.com/office/drawing/2014/main" id="{3DDD21A2-2BC0-47EF-8C2B-87F757A9E4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6265" y="938463"/>
            <a:ext cx="762000" cy="457200"/>
          </a:xfrm>
          <a:prstGeom prst="line">
            <a:avLst/>
          </a:prstGeom>
          <a:noFill/>
          <a:ln w="38100">
            <a:solidFill>
              <a:srgbClr val="E04B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116">
            <a:extLst>
              <a:ext uri="{FF2B5EF4-FFF2-40B4-BE49-F238E27FC236}">
                <a16:creationId xmlns="" xmlns:a16="http://schemas.microsoft.com/office/drawing/2014/main" id="{06B8974B-E18B-4F39-9BFB-30FC9F7C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2802" y="1090863"/>
            <a:ext cx="417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600" noProof="1">
                <a:latin typeface="Verdana" panose="020B0604030504040204" pitchFamily="34" charset="0"/>
              </a:rPr>
              <a:t>d</a:t>
            </a:r>
            <a:r>
              <a:rPr lang="en-US" altLang="en-US" sz="1600" noProof="1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46" name="Text Box 117">
            <a:extLst>
              <a:ext uri="{FF2B5EF4-FFF2-40B4-BE49-F238E27FC236}">
                <a16:creationId xmlns="" xmlns:a16="http://schemas.microsoft.com/office/drawing/2014/main" id="{024E4CD2-3572-478B-BD7C-40ECB5E9F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702" y="800351"/>
            <a:ext cx="342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R</a:t>
            </a:r>
          </a:p>
        </p:txBody>
      </p:sp>
      <p:sp>
        <p:nvSpPr>
          <p:cNvPr id="47" name="Text Box 118">
            <a:extLst>
              <a:ext uri="{FF2B5EF4-FFF2-40B4-BE49-F238E27FC236}">
                <a16:creationId xmlns="" xmlns:a16="http://schemas.microsoft.com/office/drawing/2014/main" id="{386D7087-A9DF-49EF-B118-E81C710B2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002" y="647951"/>
            <a:ext cx="33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" name="Text Box 119">
            <a:extLst>
              <a:ext uri="{FF2B5EF4-FFF2-40B4-BE49-F238E27FC236}">
                <a16:creationId xmlns="" xmlns:a16="http://schemas.microsoft.com/office/drawing/2014/main" id="{30D6ABEC-818D-4B27-827D-FF159C8F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02" y="1257551"/>
            <a:ext cx="341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9" name="Oval 120">
            <a:extLst>
              <a:ext uri="{FF2B5EF4-FFF2-40B4-BE49-F238E27FC236}">
                <a16:creationId xmlns="" xmlns:a16="http://schemas.microsoft.com/office/drawing/2014/main" id="{20C0F186-AE6D-4539-85A7-9FA2CE0C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952" y="1346451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121">
            <a:extLst>
              <a:ext uri="{FF2B5EF4-FFF2-40B4-BE49-F238E27FC236}">
                <a16:creationId xmlns="" xmlns:a16="http://schemas.microsoft.com/office/drawing/2014/main" id="{5E4B2DF6-FF07-4E78-BA37-EEED93CE5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290" y="905126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" name="Object 123">
            <a:extLst>
              <a:ext uri="{FF2B5EF4-FFF2-40B4-BE49-F238E27FC236}">
                <a16:creationId xmlns="" xmlns:a16="http://schemas.microsoft.com/office/drawing/2014/main" id="{0333DA02-BCE4-4887-B38C-957758566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573227"/>
              </p:ext>
            </p:extLst>
          </p:nvPr>
        </p:nvGraphicFramePr>
        <p:xfrm>
          <a:off x="4499802" y="4443663"/>
          <a:ext cx="1231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15" imgW="482400" imgH="177480" progId="Equation.3">
                  <p:embed/>
                </p:oleObj>
              </mc:Choice>
              <mc:Fallback>
                <p:oleObj name="Equation" r:id="rId15" imgW="482400" imgH="177480" progId="Equation.3">
                  <p:embed/>
                  <p:pic>
                    <p:nvPicPr>
                      <p:cNvPr id="16507" name="Object 123">
                        <a:extLst>
                          <a:ext uri="{FF2B5EF4-FFF2-40B4-BE49-F238E27FC236}">
                            <a16:creationId xmlns="" xmlns:a16="http://schemas.microsoft.com/office/drawing/2014/main" id="{4E11D087-9887-4E26-9407-835A2CEE66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802" y="4443663"/>
                        <a:ext cx="1231900" cy="457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124">
            <a:extLst>
              <a:ext uri="{FF2B5EF4-FFF2-40B4-BE49-F238E27FC236}">
                <a16:creationId xmlns="" xmlns:a16="http://schemas.microsoft.com/office/drawing/2014/main" id="{EBEA8CBC-9B23-4F50-B57C-D41C55888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402" y="3910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25">
            <a:extLst>
              <a:ext uri="{FF2B5EF4-FFF2-40B4-BE49-F238E27FC236}">
                <a16:creationId xmlns="" xmlns:a16="http://schemas.microsoft.com/office/drawing/2014/main" id="{6835559B-27E9-4AF4-8215-F144C858A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3602" y="4291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128">
            <a:extLst>
              <a:ext uri="{FF2B5EF4-FFF2-40B4-BE49-F238E27FC236}">
                <a16:creationId xmlns="" xmlns:a16="http://schemas.microsoft.com/office/drawing/2014/main" id="{60C1770D-B1F6-41F7-A1B2-FCB068B0A8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2402" y="1395663"/>
            <a:ext cx="4763" cy="762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Text Box 129">
            <a:extLst>
              <a:ext uri="{FF2B5EF4-FFF2-40B4-BE49-F238E27FC236}">
                <a16:creationId xmlns="" xmlns:a16="http://schemas.microsoft.com/office/drawing/2014/main" id="{D240B5A8-0C08-4A96-A754-764E0D1D7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2677" y="1929063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V</a:t>
            </a:r>
          </a:p>
        </p:txBody>
      </p:sp>
      <p:sp>
        <p:nvSpPr>
          <p:cNvPr id="56" name="Text Box 130">
            <a:extLst>
              <a:ext uri="{FF2B5EF4-FFF2-40B4-BE49-F238E27FC236}">
                <a16:creationId xmlns="" xmlns:a16="http://schemas.microsoft.com/office/drawing/2014/main" id="{3DEBBA9C-2DD0-4B5B-A96E-8B9C00C01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877" y="176463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V</a:t>
            </a:r>
          </a:p>
        </p:txBody>
      </p:sp>
      <p:sp>
        <p:nvSpPr>
          <p:cNvPr id="57" name="Line 131">
            <a:extLst>
              <a:ext uri="{FF2B5EF4-FFF2-40B4-BE49-F238E27FC236}">
                <a16:creationId xmlns="" xmlns:a16="http://schemas.microsoft.com/office/drawing/2014/main" id="{7CE540F9-026C-474A-8A95-7C359F7A67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4602" y="328863"/>
            <a:ext cx="457200" cy="609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Oval 132">
            <a:extLst>
              <a:ext uri="{FF2B5EF4-FFF2-40B4-BE49-F238E27FC236}">
                <a16:creationId xmlns="" xmlns:a16="http://schemas.microsoft.com/office/drawing/2014/main" id="{038F650F-0CAF-4118-8001-7DACD8E45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265" y="922588"/>
            <a:ext cx="92075" cy="9207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33">
            <a:extLst>
              <a:ext uri="{FF2B5EF4-FFF2-40B4-BE49-F238E27FC236}">
                <a16:creationId xmlns="" xmlns:a16="http://schemas.microsoft.com/office/drawing/2014/main" id="{6180101C-D0ED-4054-BD52-ACF947433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0202" y="383406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7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grpSp>
        <p:nvGrpSpPr>
          <p:cNvPr id="12" name="Group 13">
            <a:extLst>
              <a:ext uri="{FF2B5EF4-FFF2-40B4-BE49-F238E27FC236}">
                <a16:creationId xmlns="" xmlns:a16="http://schemas.microsoft.com/office/drawing/2014/main" id="{7BC21A42-7F57-4C29-8244-5650E8F2A145}"/>
              </a:ext>
            </a:extLst>
          </p:cNvPr>
          <p:cNvGrpSpPr>
            <a:grpSpLocks/>
          </p:cNvGrpSpPr>
          <p:nvPr/>
        </p:nvGrpSpPr>
        <p:grpSpPr bwMode="auto">
          <a:xfrm>
            <a:off x="8338050" y="3179428"/>
            <a:ext cx="1768475" cy="827087"/>
            <a:chOff x="4070" y="1543"/>
            <a:chExt cx="1114" cy="521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6EA0C95-0DE1-48C1-B179-2A52653E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84"/>
              <a:ext cx="1056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8">
              <a:extLst>
                <a:ext uri="{FF2B5EF4-FFF2-40B4-BE49-F238E27FC236}">
                  <a16:creationId xmlns="" xmlns:a16="http://schemas.microsoft.com/office/drawing/2014/main" id="{2FC54C9D-7423-4B57-B472-1861B6755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543"/>
              <a:ext cx="111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4000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r>
                <a:rPr lang="en-US" altLang="en-US" sz="2400" noProof="1">
                  <a:solidFill>
                    <a:srgbClr val="000000"/>
                  </a:solidFill>
                  <a:latin typeface="Verdana" panose="020B0604030504040204" pitchFamily="34" charset="0"/>
                </a:rPr>
                <a:t>  sama</a:t>
              </a:r>
            </a:p>
          </p:txBody>
        </p:sp>
      </p:grpSp>
      <p:sp>
        <p:nvSpPr>
          <p:cNvPr id="15" name="Text Box 10">
            <a:extLst>
              <a:ext uri="{FF2B5EF4-FFF2-40B4-BE49-F238E27FC236}">
                <a16:creationId xmlns="" xmlns:a16="http://schemas.microsoft.com/office/drawing/2014/main" id="{8FC1C022-E192-422F-9CDB-465C4535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38" y="5528928"/>
            <a:ext cx="87137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solidFill>
                  <a:srgbClr val="000000"/>
                </a:solidFill>
                <a:latin typeface="Verdana" panose="020B0604030504040204" pitchFamily="34" charset="0"/>
              </a:rPr>
              <a:t>Pada pertandingan lari, pelari di jalur terluar menempuh jarak yang lebih </a:t>
            </a:r>
          </a:p>
          <a:p>
            <a:pPr eaLnBrk="0" hangingPunct="0"/>
            <a:r>
              <a:rPr lang="en-US" altLang="en-US" noProof="1">
                <a:solidFill>
                  <a:srgbClr val="000000"/>
                </a:solidFill>
                <a:latin typeface="Verdana" panose="020B0604030504040204" pitchFamily="34" charset="0"/>
              </a:rPr>
              <a:t>panjang untuk jumlah putaran yang sama dibandingkan pelari di jalur </a:t>
            </a:r>
          </a:p>
          <a:p>
            <a:pPr eaLnBrk="0" hangingPunct="0"/>
            <a:r>
              <a:rPr lang="en-US" altLang="en-US" noProof="1">
                <a:solidFill>
                  <a:srgbClr val="000000"/>
                </a:solidFill>
                <a:latin typeface="Verdana" panose="020B0604030504040204" pitchFamily="34" charset="0"/>
              </a:rPr>
              <a:t>yang lebih dalam.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="" xmlns:a16="http://schemas.microsoft.com/office/drawing/2014/main" id="{E569F142-BD7E-4775-91FE-FB2D6E69F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238" y="228265"/>
            <a:ext cx="64912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MEMBEDAKAN  KECEPATAN TANGENSIAL  </a:t>
            </a:r>
            <a:r>
              <a:rPr lang="en-US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v</a:t>
            </a:r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</a:t>
            </a:r>
          </a:p>
          <a:p>
            <a:pPr algn="ctr" eaLnBrk="0" hangingPunct="0"/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DARI KECEPATAN ANGULAR </a:t>
            </a:r>
            <a:r>
              <a:rPr lang="en-US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</a:rPr>
              <a:t>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D550471-1E36-4DAE-B552-9D0A9392F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25" y="1187115"/>
            <a:ext cx="4038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450043B6-70D0-4D46-BA85-59BE62EB8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827" y="445167"/>
            <a:ext cx="8991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60338" indent="-4603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938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/>
              <a:t> </a:t>
            </a:r>
            <a:r>
              <a:rPr lang="en-US" altLang="en-US" noProof="1"/>
              <a:t>Makin besar </a:t>
            </a:r>
            <a:r>
              <a:rPr lang="en-US" altLang="en-US" noProof="1">
                <a:latin typeface="Symbol" panose="05050102010706020507" pitchFamily="18" charset="2"/>
              </a:rPr>
              <a:t>w</a:t>
            </a:r>
            <a:r>
              <a:rPr lang="en-US" altLang="en-US" noProof="1"/>
              <a:t>, makin tinggi pula </a:t>
            </a:r>
            <a:r>
              <a:rPr lang="en-US" altLang="en-US" i="1" noProof="1"/>
              <a:t>v</a:t>
            </a:r>
            <a:r>
              <a:rPr lang="en-US" altLang="en-US" noProof="1"/>
              <a:t> pada benda yang berotasi </a:t>
            </a:r>
          </a:p>
          <a:p>
            <a:pPr lvl="1">
              <a:buFontTx/>
              <a:buNone/>
            </a:pPr>
            <a:r>
              <a:rPr lang="en-US" altLang="en-US" noProof="1"/>
              <a:t>   ( misalkan </a:t>
            </a:r>
            <a:r>
              <a:rPr lang="en-US" altLang="en-US" i="1" noProof="1"/>
              <a:t>merry-go-round </a:t>
            </a:r>
            <a:r>
              <a:rPr lang="en-US" altLang="en-US" noProof="1"/>
              <a:t>atau CD), artinya </a:t>
            </a:r>
            <a:r>
              <a:rPr lang="en-US" altLang="en-US" i="1" noProof="1"/>
              <a:t>v</a:t>
            </a:r>
            <a:r>
              <a:rPr lang="en-US" altLang="en-US" noProof="1"/>
              <a:t> ~ </a:t>
            </a:r>
            <a:r>
              <a:rPr lang="en-US" altLang="en-US" noProof="1">
                <a:latin typeface="Symbol" panose="05050102010706020507" pitchFamily="18" charset="2"/>
              </a:rPr>
              <a:t>w</a:t>
            </a:r>
            <a:endParaRPr lang="en-US" altLang="en-US"/>
          </a:p>
          <a:p>
            <a:pPr lvl="1">
              <a:buFontTx/>
              <a:buChar char="-"/>
            </a:pPr>
            <a:r>
              <a:rPr lang="en-US" altLang="en-US" noProof="1">
                <a:latin typeface="Symbol" panose="05050102010706020507" pitchFamily="18" charset="2"/>
              </a:rPr>
              <a:t>w</a:t>
            </a:r>
            <a:r>
              <a:rPr lang="en-US" altLang="en-US" noProof="1"/>
              <a:t> tidak tergantung pada di mana anda berada di </a:t>
            </a:r>
            <a:r>
              <a:rPr lang="en-US" altLang="en-US" i="1" noProof="1"/>
              <a:t> merry-go-</a:t>
            </a:r>
            <a:r>
              <a:rPr lang="en-US" altLang="en-US" i="1"/>
              <a:t> </a:t>
            </a:r>
          </a:p>
          <a:p>
            <a:pPr lvl="1">
              <a:buFontTx/>
              <a:buNone/>
            </a:pPr>
            <a:r>
              <a:rPr lang="en-US" altLang="en-US" i="1"/>
              <a:t>  </a:t>
            </a:r>
            <a:r>
              <a:rPr lang="en-US" altLang="en-US" i="1" noProof="1"/>
              <a:t>round</a:t>
            </a:r>
            <a:r>
              <a:rPr lang="en-US" altLang="en-US" noProof="1"/>
              <a:t>, tetapi v tergantung pada posisi anda, artinya </a:t>
            </a:r>
            <a:r>
              <a:rPr lang="en-US" altLang="en-US" i="1" noProof="1"/>
              <a:t>v</a:t>
            </a:r>
            <a:r>
              <a:rPr lang="en-US" altLang="en-US" noProof="1"/>
              <a:t> ~ </a:t>
            </a:r>
            <a:r>
              <a:rPr lang="en-US" altLang="en-US" i="1" noProof="1"/>
              <a:t>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D7732404-255C-4877-90E0-EFA98D2A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427" y="5991892"/>
            <a:ext cx="853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noProof="1">
                <a:solidFill>
                  <a:srgbClr val="000000"/>
                </a:solidFill>
                <a:cs typeface="Arial" panose="020B0604020202020204" pitchFamily="34" charset="0"/>
              </a:rPr>
              <a:t>Semua orang mempunyai rpm sama, tetapi kecepatan linier yang berbeda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="" xmlns:a16="http://schemas.microsoft.com/office/drawing/2014/main" id="{95C910CF-A9E2-49D6-A7AC-C771F5BE8D06}"/>
              </a:ext>
            </a:extLst>
          </p:cNvPr>
          <p:cNvGrpSpPr>
            <a:grpSpLocks/>
          </p:cNvGrpSpPr>
          <p:nvPr/>
        </p:nvGrpSpPr>
        <p:grpSpPr bwMode="auto">
          <a:xfrm>
            <a:off x="4203027" y="2654967"/>
            <a:ext cx="4343400" cy="2836863"/>
            <a:chOff x="1344" y="1536"/>
            <a:chExt cx="2736" cy="1787"/>
          </a:xfrm>
        </p:grpSpPr>
        <p:pic>
          <p:nvPicPr>
            <p:cNvPr id="15" name="Picture 13">
              <a:extLst>
                <a:ext uri="{FF2B5EF4-FFF2-40B4-BE49-F238E27FC236}">
                  <a16:creationId xmlns="" xmlns:a16="http://schemas.microsoft.com/office/drawing/2014/main" id="{F2CDA1DA-95F2-4B2D-99F7-BF97D80B7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" y="2109"/>
              <a:ext cx="1824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2">
              <a:extLst>
                <a:ext uri="{FF2B5EF4-FFF2-40B4-BE49-F238E27FC236}">
                  <a16:creationId xmlns="" xmlns:a16="http://schemas.microsoft.com/office/drawing/2014/main" id="{D3F80364-78EE-45C0-B90B-47AAF2048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27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noProof="1">
                  <a:solidFill>
                    <a:srgbClr val="000000"/>
                  </a:solidFill>
                  <a:cs typeface="Arial" panose="020B0604020202020204" pitchFamily="34" charset="0"/>
                </a:rPr>
                <a:t>Kecepatan liniernya dua kali kecepatan linier orang ini</a:t>
              </a:r>
            </a:p>
          </p:txBody>
        </p:sp>
        <p:sp>
          <p:nvSpPr>
            <p:cNvPr id="17" name="Line 14">
              <a:extLst>
                <a:ext uri="{FF2B5EF4-FFF2-40B4-BE49-F238E27FC236}">
                  <a16:creationId xmlns="" xmlns:a16="http://schemas.microsoft.com/office/drawing/2014/main" id="{F9D7867F-4A10-4F85-AC2C-B86C791202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4" y="1745"/>
              <a:ext cx="171" cy="679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="" xmlns:a16="http://schemas.microsoft.com/office/drawing/2014/main" id="{BC93D4B9-F246-4006-A0AA-36422141F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1900"/>
              <a:ext cx="618" cy="552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32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="" xmlns:a16="http://schemas.microsoft.com/office/drawing/2014/main" id="{46EECD0C-3DEB-428A-924A-088191319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457" y="1711890"/>
            <a:ext cx="2962426" cy="731838"/>
          </a:xfrm>
          <a:solidFill>
            <a:srgbClr val="FFFF66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500" dirty="0">
                <a:latin typeface="Comic Sans MS" panose="030F0702030302020204" pitchFamily="66" charset="0"/>
              </a:rPr>
              <a:t>HUBUNGAN RODA-RODA</a:t>
            </a:r>
          </a:p>
        </p:txBody>
      </p:sp>
      <p:pic>
        <p:nvPicPr>
          <p:cNvPr id="20" name="Picture 4" descr="gerak-melingkar">
            <a:extLst>
              <a:ext uri="{FF2B5EF4-FFF2-40B4-BE49-F238E27FC236}">
                <a16:creationId xmlns="" xmlns:a16="http://schemas.microsoft.com/office/drawing/2014/main" id="{D437EBA6-B9CF-4465-850B-4979A9D7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4055" y="824592"/>
            <a:ext cx="5270621" cy="54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1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4" descr="gmb roda">
            <a:extLst>
              <a:ext uri="{FF2B5EF4-FFF2-40B4-BE49-F238E27FC236}">
                <a16:creationId xmlns="" xmlns:a16="http://schemas.microsoft.com/office/drawing/2014/main" id="{3B99AE92-8D3F-4BCD-ABE8-AF947598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24" y="915388"/>
            <a:ext cx="6404952" cy="502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72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Text Box 7">
            <a:extLst>
              <a:ext uri="{FF2B5EF4-FFF2-40B4-BE49-F238E27FC236}">
                <a16:creationId xmlns="" xmlns:a16="http://schemas.microsoft.com/office/drawing/2014/main" id="{2876E002-FFA4-4573-9E17-3E3FD4DF2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006" y="2907630"/>
            <a:ext cx="8628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noProof="1">
                <a:latin typeface="Comic Sans MS" panose="030F0702030302020204" pitchFamily="66" charset="0"/>
              </a:rPr>
              <a:t>PERCEPATAN SENTRIPETAL</a:t>
            </a:r>
            <a:r>
              <a:rPr lang="en-US" altLang="en-US" sz="2400" noProof="1">
                <a:latin typeface="Comic Sans MS" panose="030F0702030302020204" pitchFamily="66" charset="0"/>
              </a:rPr>
              <a:t> ( mengubah arah kecepatan )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696602F1-14D0-4987-9E95-4EC7E4DB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06" y="3426743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noProof="1">
                <a:latin typeface="Times New Roman" panose="02020603050405020304" pitchFamily="18" charset="0"/>
              </a:rPr>
              <a:t> </a:t>
            </a:r>
            <a:endParaRPr lang="en-US" altLang="en-US" sz="2400" noProof="1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="" xmlns:a16="http://schemas.microsoft.com/office/drawing/2014/main" id="{358EC170-1BFE-45F8-A7AF-0D57670C2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888033"/>
              </p:ext>
            </p:extLst>
          </p:nvPr>
        </p:nvGraphicFramePr>
        <p:xfrm>
          <a:off x="2070931" y="3364830"/>
          <a:ext cx="10572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r:id="rId5" imgW="672808" imgH="482391" progId="Equation.3">
                  <p:embed/>
                </p:oleObj>
              </mc:Choice>
              <mc:Fallback>
                <p:oleObj r:id="rId5" imgW="672808" imgH="482391" progId="Equation.3">
                  <p:embed/>
                  <p:pic>
                    <p:nvPicPr>
                      <p:cNvPr id="4104" name="Object 8">
                        <a:extLst>
                          <a:ext uri="{FF2B5EF4-FFF2-40B4-BE49-F238E27FC236}">
                            <a16:creationId xmlns="" xmlns:a16="http://schemas.microsoft.com/office/drawing/2014/main" id="{511F6690-BA61-4EB1-8907-AF365B2768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931" y="3364830"/>
                        <a:ext cx="1057275" cy="762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="" xmlns:a16="http://schemas.microsoft.com/office/drawing/2014/main" id="{FD4989BB-1A4B-4DDD-B3CA-F16F01C47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188426"/>
              </p:ext>
            </p:extLst>
          </p:nvPr>
        </p:nvGraphicFramePr>
        <p:xfrm>
          <a:off x="5947606" y="3364830"/>
          <a:ext cx="1133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r:id="rId7" imgW="672808" imgH="482391" progId="Equation.3">
                  <p:embed/>
                </p:oleObj>
              </mc:Choice>
              <mc:Fallback>
                <p:oleObj r:id="rId7" imgW="672808" imgH="482391" progId="Equation.3">
                  <p:embed/>
                  <p:pic>
                    <p:nvPicPr>
                      <p:cNvPr id="4106" name="Object 10">
                        <a:extLst>
                          <a:ext uri="{FF2B5EF4-FFF2-40B4-BE49-F238E27FC236}">
                            <a16:creationId xmlns="" xmlns:a16="http://schemas.microsoft.com/office/drawing/2014/main" id="{4CBFCE95-6F45-40E1-B69D-01CA5547E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606" y="3364830"/>
                        <a:ext cx="1133475" cy="762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2">
            <a:extLst>
              <a:ext uri="{FF2B5EF4-FFF2-40B4-BE49-F238E27FC236}">
                <a16:creationId xmlns="" xmlns:a16="http://schemas.microsoft.com/office/drawing/2014/main" id="{0DF4459B-D65B-41F9-866D-58973D190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731" y="3593430"/>
            <a:ext cx="1487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noProof="1">
                <a:latin typeface="Times New Roman" panose="02020603050405020304" pitchFamily="18" charset="0"/>
              </a:rPr>
              <a:t>( konstan )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="" xmlns:a16="http://schemas.microsoft.com/office/drawing/2014/main" id="{FAA4969E-F0BB-4D1E-9D42-5486148AE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531" y="3593430"/>
            <a:ext cx="1935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noProof="1">
                <a:latin typeface="Times New Roman" panose="02020603050405020304" pitchFamily="18" charset="0"/>
              </a:rPr>
              <a:t>  (tak konstan)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="" xmlns:a16="http://schemas.microsoft.com/office/drawing/2014/main" id="{42FB1009-4C41-4D0A-B2D2-68383F5DE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806" y="4279230"/>
            <a:ext cx="9002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noProof="1">
                <a:latin typeface="Comic Sans MS" panose="030F0702030302020204" pitchFamily="66" charset="0"/>
              </a:rPr>
              <a:t>PERCEPATAN TANGENSIAL</a:t>
            </a:r>
            <a:r>
              <a:rPr lang="en-US" altLang="en-US" sz="2400" noProof="1">
                <a:latin typeface="Comic Sans MS" panose="030F0702030302020204" pitchFamily="66" charset="0"/>
              </a:rPr>
              <a:t> (mengubah besarnya kecepatan)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="" xmlns:a16="http://schemas.microsoft.com/office/drawing/2014/main" id="{B645C0BE-B233-4832-BC2A-A0364A9B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269" y="35505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0" name="Object 15">
            <a:extLst>
              <a:ext uri="{FF2B5EF4-FFF2-40B4-BE49-F238E27FC236}">
                <a16:creationId xmlns="" xmlns:a16="http://schemas.microsoft.com/office/drawing/2014/main" id="{EA62EF8B-D62F-45F2-9973-5EE8BF34E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51769"/>
              </p:ext>
            </p:extLst>
          </p:nvPr>
        </p:nvGraphicFramePr>
        <p:xfrm>
          <a:off x="2213806" y="4812630"/>
          <a:ext cx="9810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r:id="rId8" imgW="520474" imgH="241195" progId="Equation.3">
                  <p:embed/>
                </p:oleObj>
              </mc:Choice>
              <mc:Fallback>
                <p:oleObj r:id="rId8" imgW="520474" imgH="241195" progId="Equation.3">
                  <p:embed/>
                  <p:pic>
                    <p:nvPicPr>
                      <p:cNvPr id="4111" name="Object 15">
                        <a:extLst>
                          <a:ext uri="{FF2B5EF4-FFF2-40B4-BE49-F238E27FC236}">
                            <a16:creationId xmlns="" xmlns:a16="http://schemas.microsoft.com/office/drawing/2014/main" id="{F64FDCE9-4FF2-415B-9C8F-E2B118DC40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806" y="4812630"/>
                        <a:ext cx="981075" cy="446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8">
            <a:extLst>
              <a:ext uri="{FF2B5EF4-FFF2-40B4-BE49-F238E27FC236}">
                <a16:creationId xmlns="" xmlns:a16="http://schemas.microsoft.com/office/drawing/2014/main" id="{95F21E37-C746-4776-8FEE-94DD4444B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69" y="34410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2" name="Object 17">
            <a:extLst>
              <a:ext uri="{FF2B5EF4-FFF2-40B4-BE49-F238E27FC236}">
                <a16:creationId xmlns="" xmlns:a16="http://schemas.microsoft.com/office/drawing/2014/main" id="{2459D32F-0ABB-4190-BD00-0C6F910DD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19071"/>
              </p:ext>
            </p:extLst>
          </p:nvPr>
        </p:nvGraphicFramePr>
        <p:xfrm>
          <a:off x="6023806" y="4660230"/>
          <a:ext cx="2362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r:id="rId10" imgW="1054100" imgH="457200" progId="Equation.3">
                  <p:embed/>
                </p:oleObj>
              </mc:Choice>
              <mc:Fallback>
                <p:oleObj r:id="rId10" imgW="1054100" imgH="457200" progId="Equation.3">
                  <p:embed/>
                  <p:pic>
                    <p:nvPicPr>
                      <p:cNvPr id="4113" name="Object 17">
                        <a:extLst>
                          <a:ext uri="{FF2B5EF4-FFF2-40B4-BE49-F238E27FC236}">
                            <a16:creationId xmlns="" xmlns:a16="http://schemas.microsoft.com/office/drawing/2014/main" id="{CBC0085B-7649-404E-B05C-A33B8B67D3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06" y="4660230"/>
                        <a:ext cx="2362200" cy="838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37">
            <a:extLst>
              <a:ext uri="{FF2B5EF4-FFF2-40B4-BE49-F238E27FC236}">
                <a16:creationId xmlns="" xmlns:a16="http://schemas.microsoft.com/office/drawing/2014/main" id="{260F7543-DE2D-47C8-A854-4DEE90FC8335}"/>
              </a:ext>
            </a:extLst>
          </p:cNvPr>
          <p:cNvGrpSpPr>
            <a:grpSpLocks/>
          </p:cNvGrpSpPr>
          <p:nvPr/>
        </p:nvGrpSpPr>
        <p:grpSpPr bwMode="auto">
          <a:xfrm>
            <a:off x="2290006" y="316830"/>
            <a:ext cx="6629400" cy="1752600"/>
            <a:chOff x="912" y="48"/>
            <a:chExt cx="4176" cy="1104"/>
          </a:xfrm>
        </p:grpSpPr>
        <p:sp>
          <p:nvSpPr>
            <p:cNvPr id="24" name="Text Box 5">
              <a:extLst>
                <a:ext uri="{FF2B5EF4-FFF2-40B4-BE49-F238E27FC236}">
                  <a16:creationId xmlns="" xmlns:a16="http://schemas.microsoft.com/office/drawing/2014/main" id="{2847E8CF-25EB-48BF-8FDF-E4BC42204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816"/>
              <a:ext cx="19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b="1" noProof="1">
                  <a:latin typeface="Comic Sans MS" panose="030F0702030302020204" pitchFamily="66" charset="0"/>
                </a:rPr>
                <a:t>v tak konstan</a:t>
              </a:r>
            </a:p>
          </p:txBody>
        </p:sp>
        <p:grpSp>
          <p:nvGrpSpPr>
            <p:cNvPr id="25" name="Group 32">
              <a:extLst>
                <a:ext uri="{FF2B5EF4-FFF2-40B4-BE49-F238E27FC236}">
                  <a16:creationId xmlns="" xmlns:a16="http://schemas.microsoft.com/office/drawing/2014/main" id="{52451288-4E53-4E1E-BEC0-9EB045DEBC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48"/>
              <a:ext cx="3600" cy="1104"/>
              <a:chOff x="912" y="48"/>
              <a:chExt cx="3600" cy="1104"/>
            </a:xfrm>
          </p:grpSpPr>
          <p:sp>
            <p:nvSpPr>
              <p:cNvPr id="26" name="Text Box 2">
                <a:extLst>
                  <a:ext uri="{FF2B5EF4-FFF2-40B4-BE49-F238E27FC236}">
                    <a16:creationId xmlns="" xmlns:a16="http://schemas.microsoft.com/office/drawing/2014/main" id="{FBF91932-3394-418C-B122-CE82DF9064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99"/>
                <a:ext cx="273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3200" b="1" noProof="1">
                    <a:latin typeface="Comic Sans MS" panose="030F0702030302020204" pitchFamily="66" charset="0"/>
                  </a:rPr>
                  <a:t>GERAK MELINGKAR</a:t>
                </a:r>
              </a:p>
            </p:txBody>
          </p:sp>
          <p:sp>
            <p:nvSpPr>
              <p:cNvPr id="27" name="Text Box 4">
                <a:extLst>
                  <a:ext uri="{FF2B5EF4-FFF2-40B4-BE49-F238E27FC236}">
                    <a16:creationId xmlns="" xmlns:a16="http://schemas.microsoft.com/office/drawing/2014/main" id="{33B625FE-4A4B-4F1F-8837-5441DBB86F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768"/>
                <a:ext cx="111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2400" b="1" noProof="1">
                    <a:latin typeface="Comic Sans MS" panose="030F0702030302020204" pitchFamily="66" charset="0"/>
                  </a:rPr>
                  <a:t>v konstan</a:t>
                </a:r>
              </a:p>
            </p:txBody>
          </p:sp>
          <p:sp>
            <p:nvSpPr>
              <p:cNvPr id="28" name="Rectangle 20">
                <a:extLst>
                  <a:ext uri="{FF2B5EF4-FFF2-40B4-BE49-F238E27FC236}">
                    <a16:creationId xmlns="" xmlns:a16="http://schemas.microsoft.com/office/drawing/2014/main" id="{4083864B-0AC7-45F4-8BE5-7E1171167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48"/>
                <a:ext cx="2592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1">
                <a:extLst>
                  <a:ext uri="{FF2B5EF4-FFF2-40B4-BE49-F238E27FC236}">
                    <a16:creationId xmlns="" xmlns:a16="http://schemas.microsoft.com/office/drawing/2014/main" id="{A5863AF2-128F-4318-BC48-8409B0584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672"/>
                <a:ext cx="1248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">
                <a:extLst>
                  <a:ext uri="{FF2B5EF4-FFF2-40B4-BE49-F238E27FC236}">
                    <a16:creationId xmlns="" xmlns:a16="http://schemas.microsoft.com/office/drawing/2014/main" id="{4F5E448D-7BF4-4F25-AC65-FD59FA3FB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672"/>
                <a:ext cx="1488" cy="4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23">
                <a:extLst>
                  <a:ext uri="{FF2B5EF4-FFF2-40B4-BE49-F238E27FC236}">
                    <a16:creationId xmlns="" xmlns:a16="http://schemas.microsoft.com/office/drawing/2014/main" id="{61285F77-8B29-48D3-B10F-308A8F82B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528"/>
                <a:ext cx="86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4">
                <a:extLst>
                  <a:ext uri="{FF2B5EF4-FFF2-40B4-BE49-F238E27FC236}">
                    <a16:creationId xmlns="" xmlns:a16="http://schemas.microsoft.com/office/drawing/2014/main" id="{86BBA58B-139C-48E5-824D-FEFFB806A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528"/>
                <a:ext cx="91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3" name="Group 33">
            <a:extLst>
              <a:ext uri="{FF2B5EF4-FFF2-40B4-BE49-F238E27FC236}">
                <a16:creationId xmlns="" xmlns:a16="http://schemas.microsoft.com/office/drawing/2014/main" id="{199D5A37-E188-47FD-8577-949B71406377}"/>
              </a:ext>
            </a:extLst>
          </p:cNvPr>
          <p:cNvGrpSpPr>
            <a:grpSpLocks/>
          </p:cNvGrpSpPr>
          <p:nvPr/>
        </p:nvGrpSpPr>
        <p:grpSpPr bwMode="auto">
          <a:xfrm>
            <a:off x="3280606" y="2069430"/>
            <a:ext cx="3525838" cy="685800"/>
            <a:chOff x="1536" y="1152"/>
            <a:chExt cx="2221" cy="432"/>
          </a:xfrm>
        </p:grpSpPr>
        <p:sp>
          <p:nvSpPr>
            <p:cNvPr id="34" name="Text Box 6">
              <a:extLst>
                <a:ext uri="{FF2B5EF4-FFF2-40B4-BE49-F238E27FC236}">
                  <a16:creationId xmlns="" xmlns:a16="http://schemas.microsoft.com/office/drawing/2014/main" id="{D9385FF5-93C5-4F74-8D4A-F79250A05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219"/>
              <a:ext cx="70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noProof="1">
                  <a:latin typeface="Comic Sans MS" panose="030F0702030302020204" pitchFamily="66" charset="0"/>
                </a:rPr>
                <a:t>ada </a:t>
              </a:r>
              <a:r>
                <a:rPr lang="en-US" altLang="en-US" sz="2400" b="1" noProof="1">
                  <a:latin typeface="Times New Roman" panose="02020603050405020304" pitchFamily="18" charset="0"/>
                </a:rPr>
                <a:t> </a:t>
              </a:r>
              <a:r>
                <a:rPr lang="en-US" altLang="en-US" sz="3200" b="1" noProof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5" name="Line 25">
              <a:extLst>
                <a:ext uri="{FF2B5EF4-FFF2-40B4-BE49-F238E27FC236}">
                  <a16:creationId xmlns="" xmlns:a16="http://schemas.microsoft.com/office/drawing/2014/main" id="{09418FD4-46F0-48BE-826B-916E8FFF2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1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6">
              <a:extLst>
                <a:ext uri="{FF2B5EF4-FFF2-40B4-BE49-F238E27FC236}">
                  <a16:creationId xmlns="" xmlns:a16="http://schemas.microsoft.com/office/drawing/2014/main" id="{074C3E7D-E848-4548-BB19-28E979793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4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7">
              <a:extLst>
                <a:ext uri="{FF2B5EF4-FFF2-40B4-BE49-F238E27FC236}">
                  <a16:creationId xmlns="" xmlns:a16="http://schemas.microsoft.com/office/drawing/2014/main" id="{D20874AE-328F-40DF-B838-FA0CF1142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4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8">
              <a:extLst>
                <a:ext uri="{FF2B5EF4-FFF2-40B4-BE49-F238E27FC236}">
                  <a16:creationId xmlns="" xmlns:a16="http://schemas.microsoft.com/office/drawing/2014/main" id="{E1C57B16-058B-44B7-8802-27F6CEBB8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1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Line 29">
            <a:extLst>
              <a:ext uri="{FF2B5EF4-FFF2-40B4-BE49-F238E27FC236}">
                <a16:creationId xmlns="" xmlns:a16="http://schemas.microsoft.com/office/drawing/2014/main" id="{514CA2D2-4F51-4730-9C47-1236021A27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406" y="336483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="" xmlns:a16="http://schemas.microsoft.com/office/drawing/2014/main" id="{FD87D165-12B5-4B89-85CD-B57FB4D90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406" y="481263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" name="Group 34">
            <a:extLst>
              <a:ext uri="{FF2B5EF4-FFF2-40B4-BE49-F238E27FC236}">
                <a16:creationId xmlns="" xmlns:a16="http://schemas.microsoft.com/office/drawing/2014/main" id="{E4270FCF-D4DF-42C5-BC13-81BF17F51628}"/>
              </a:ext>
            </a:extLst>
          </p:cNvPr>
          <p:cNvGrpSpPr>
            <a:grpSpLocks/>
          </p:cNvGrpSpPr>
          <p:nvPr/>
        </p:nvGrpSpPr>
        <p:grpSpPr bwMode="auto">
          <a:xfrm>
            <a:off x="3509206" y="5498430"/>
            <a:ext cx="3429000" cy="900113"/>
            <a:chOff x="1680" y="3312"/>
            <a:chExt cx="2160" cy="567"/>
          </a:xfrm>
        </p:grpSpPr>
        <p:sp>
          <p:nvSpPr>
            <p:cNvPr id="42" name="Text Box 19">
              <a:hlinkClick r:id="rId12" action="ppaction://hlinksldjump"/>
              <a:extLst>
                <a:ext uri="{FF2B5EF4-FFF2-40B4-BE49-F238E27FC236}">
                  <a16:creationId xmlns="" xmlns:a16="http://schemas.microsoft.com/office/drawing/2014/main" id="{CBD84376-517B-4CAB-9569-78EA978E1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312"/>
              <a:ext cx="21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noProof="1">
                  <a:latin typeface="Comic Sans MS" panose="030F0702030302020204" pitchFamily="66" charset="0"/>
                </a:rPr>
                <a:t>PERCEPATAN TOTAL</a:t>
              </a:r>
            </a:p>
          </p:txBody>
        </p:sp>
        <p:sp>
          <p:nvSpPr>
            <p:cNvPr id="43" name="Rectangle 31">
              <a:extLst>
                <a:ext uri="{FF2B5EF4-FFF2-40B4-BE49-F238E27FC236}">
                  <a16:creationId xmlns="" xmlns:a16="http://schemas.microsoft.com/office/drawing/2014/main" id="{FA319136-24D8-4C02-AC18-E5F6C1A38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552"/>
              <a:ext cx="16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8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= a</a:t>
              </a:r>
              <a:r>
                <a:rPr lang="en-US" altLang="en-US" sz="2800" baseline="-300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R </a:t>
              </a:r>
              <a:r>
                <a:rPr lang="en-US" altLang="en-US" sz="28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 a </a:t>
              </a:r>
              <a:r>
                <a:rPr lang="en-US" altLang="en-US" sz="2800" baseline="-30000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altLang="en-US" sz="2800" noProof="1">
                <a:latin typeface="Times New Roman" panose="02020603050405020304" pitchFamily="18" charset="0"/>
              </a:endParaRPr>
            </a:p>
          </p:txBody>
        </p:sp>
      </p:grpSp>
      <p:sp>
        <p:nvSpPr>
          <p:cNvPr id="44" name="Text Box 35">
            <a:hlinkClick r:id="" action="ppaction://noaction"/>
            <a:extLst>
              <a:ext uri="{FF2B5EF4-FFF2-40B4-BE49-F238E27FC236}">
                <a16:creationId xmlns="" xmlns:a16="http://schemas.microsoft.com/office/drawing/2014/main" id="{C082E527-3394-4190-854C-31E209052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894" y="1231230"/>
            <a:ext cx="1458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Ke slide 1</a:t>
            </a:r>
            <a:r>
              <a:rPr lang="en-US" altLang="en-US">
                <a:latin typeface="Verdana" panose="020B0604030504040204" pitchFamily="34" charset="0"/>
              </a:rPr>
              <a:t>0</a:t>
            </a:r>
            <a:endParaRPr lang="en-US" altLang="en-US" noProof="1">
              <a:latin typeface="Verdana" panose="020B0604030504040204" pitchFamily="34" charset="0"/>
            </a:endParaRPr>
          </a:p>
        </p:txBody>
      </p:sp>
      <p:sp>
        <p:nvSpPr>
          <p:cNvPr id="45" name="Text Box 36">
            <a:hlinkClick r:id="rId13" action="ppaction://hlinksldjump"/>
            <a:extLst>
              <a:ext uri="{FF2B5EF4-FFF2-40B4-BE49-F238E27FC236}">
                <a16:creationId xmlns="" xmlns:a16="http://schemas.microsoft.com/office/drawing/2014/main" id="{FBA5AC31-5E14-41C9-A926-636314F3B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606" y="4584030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noProof="1">
                <a:latin typeface="Verdana" panose="020B0604030504040204" pitchFamily="34" charset="0"/>
              </a:rPr>
              <a:t>Ke slide 1</a:t>
            </a:r>
            <a:r>
              <a:rPr lang="en-US" altLang="en-US">
                <a:latin typeface="Verdana" panose="020B0604030504040204" pitchFamily="34" charset="0"/>
              </a:rPr>
              <a:t>1</a:t>
            </a:r>
            <a:endParaRPr lang="en-US" altLang="en-US" noProof="1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782</Words>
  <Application>Microsoft Office PowerPoint</Application>
  <PresentationFormat>Widescreen</PresentationFormat>
  <Paragraphs>193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Adobe Caslon Pro Bold</vt:lpstr>
      <vt:lpstr>Arial</vt:lpstr>
      <vt:lpstr>Avenir Next LT Pro</vt:lpstr>
      <vt:lpstr>Calibri</vt:lpstr>
      <vt:lpstr>Calibri Light</vt:lpstr>
      <vt:lpstr>Cambria Math</vt:lpstr>
      <vt:lpstr>Comic Sans MS</vt:lpstr>
      <vt:lpstr>Myriad Arabic</vt:lpstr>
      <vt:lpstr>Myriad Pro</vt:lpstr>
      <vt:lpstr>Raleway SemiBold</vt:lpstr>
      <vt:lpstr>Symbol</vt:lpstr>
      <vt:lpstr>Tahoma</vt:lpstr>
      <vt:lpstr>Times New Roman</vt:lpstr>
      <vt:lpstr>Verdana</vt:lpstr>
      <vt:lpstr>Office Theme</vt:lpstr>
      <vt:lpstr>Microsoft Equation 3.0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HUBUNGAN RODA-RODA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IIM FATIMAH</cp:lastModifiedBy>
  <cp:revision>13</cp:revision>
  <dcterms:created xsi:type="dcterms:W3CDTF">2020-07-19T14:34:38Z</dcterms:created>
  <dcterms:modified xsi:type="dcterms:W3CDTF">2023-09-18T02:51:24Z</dcterms:modified>
</cp:coreProperties>
</file>